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notesMasterIdLst>
    <p:notesMasterId r:id="rId17"/>
  </p:notesMasterIdLst>
  <p:sldIdLst>
    <p:sldId id="256" r:id="rId2"/>
    <p:sldId id="263" r:id="rId3"/>
    <p:sldId id="262" r:id="rId4"/>
    <p:sldId id="260" r:id="rId5"/>
    <p:sldId id="261" r:id="rId6"/>
    <p:sldId id="259" r:id="rId7"/>
    <p:sldId id="258" r:id="rId8"/>
    <p:sldId id="264" r:id="rId9"/>
    <p:sldId id="267" r:id="rId10"/>
    <p:sldId id="265" r:id="rId11"/>
    <p:sldId id="266" r:id="rId12"/>
    <p:sldId id="268" r:id="rId13"/>
    <p:sldId id="269" r:id="rId14"/>
    <p:sldId id="257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C2F5"/>
    <a:srgbClr val="6A1B9A"/>
    <a:srgbClr val="F9B42A"/>
    <a:srgbClr val="DA291C"/>
    <a:srgbClr val="DA25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51" autoAdjust="0"/>
  </p:normalViewPr>
  <p:slideViewPr>
    <p:cSldViewPr snapToGrid="0">
      <p:cViewPr varScale="1">
        <p:scale>
          <a:sx n="103" d="100"/>
          <a:sy n="103" d="100"/>
        </p:scale>
        <p:origin x="13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8AC2F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8A8-4297-A6A6-63F387218079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8A8-4297-A6A6-63F387218079}"/>
              </c:ext>
            </c:extLst>
          </c:dPt>
          <c:dPt>
            <c:idx val="2"/>
            <c:bubble3D val="0"/>
            <c:spPr>
              <a:solidFill>
                <a:srgbClr val="6A1B9A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8A8-4297-A6A6-63F387218079}"/>
              </c:ext>
            </c:extLst>
          </c:dPt>
          <c:dPt>
            <c:idx val="3"/>
            <c:bubble3D val="0"/>
            <c:spPr>
              <a:solidFill>
                <a:srgbClr val="F9B42A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8A8-4297-A6A6-63F387218079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4BAB843-49A3-4011-A49D-586377536AE0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fld id="{0B434269-9776-4C13-89AF-CBB67DED9A8E}" type="VALU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8A8-4297-A6A6-63F387218079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06C7F60-0ADE-44C1-98F3-00032AD98BA0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fld id="{C3E4FDE9-D2B5-4353-8AE4-5447FB0AD34D}" type="VALU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8A8-4297-A6A6-63F387218079}"/>
                </c:ext>
              </c:extLst>
            </c:dLbl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71CA96F-0533-4C11-8D9D-2428CBAE7AA8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fld id="{E6324E37-0365-42BB-B866-BAF944B1C5A7}" type="VALU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8A8-4297-A6A6-63F387218079}"/>
                </c:ext>
              </c:extLst>
            </c:dLbl>
            <c:dLbl>
              <c:idx val="3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C66E6D8-EAA3-4CBD-A022-2C84889D78EF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fld id="{F80492CC-D91A-4023-A59A-EFF3C3EBA800}" type="VALU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8A8-4297-A6A6-63F3872180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Fort Hare</c:v>
                </c:pt>
                <c:pt idx="1">
                  <c:v>Walter Sisulu</c:v>
                </c:pt>
                <c:pt idx="2">
                  <c:v>Rhodes</c:v>
                </c:pt>
                <c:pt idx="3">
                  <c:v>Mandela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918</c:v>
                </c:pt>
                <c:pt idx="1">
                  <c:v>68</c:v>
                </c:pt>
                <c:pt idx="2">
                  <c:v>433</c:v>
                </c:pt>
                <c:pt idx="3">
                  <c:v>1194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8A8-4297-A6A6-63F387218079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8AC2F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713-42B0-B5E9-929E2A29EC1D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713-42B0-B5E9-929E2A29EC1D}"/>
              </c:ext>
            </c:extLst>
          </c:dPt>
          <c:dPt>
            <c:idx val="2"/>
            <c:bubble3D val="0"/>
            <c:spPr>
              <a:solidFill>
                <a:srgbClr val="6A1B9A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713-42B0-B5E9-929E2A29EC1D}"/>
              </c:ext>
            </c:extLst>
          </c:dPt>
          <c:dPt>
            <c:idx val="3"/>
            <c:bubble3D val="0"/>
            <c:spPr>
              <a:solidFill>
                <a:srgbClr val="F9B42A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713-42B0-B5E9-929E2A29EC1D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4DA4242-FB26-434B-AA4B-95E1FB18AD46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fld id="{B2B712DF-CE55-45D9-A67E-CA9D652A7864}" type="PERCENTAG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713-42B0-B5E9-929E2A29EC1D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0490F2D-FCC8-4810-9E00-BE412B8E092E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fld id="{0758EB8B-3597-4772-BC46-BB3E336EC96C}" type="PERCENTAG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713-42B0-B5E9-929E2A29EC1D}"/>
                </c:ext>
              </c:extLst>
            </c:dLbl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8D55CBD-F1EB-4D60-972C-05AC58F7F102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fld id="{8ECFC11B-98EE-4EAB-A1DA-A25625497F11}" type="PERCENTAG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713-42B0-B5E9-929E2A29EC1D}"/>
                </c:ext>
              </c:extLst>
            </c:dLbl>
            <c:dLbl>
              <c:idx val="3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38F2689-9504-4307-974D-FFF6A7313726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fld id="{695EDA9E-3E4A-48E2-B9D9-D21F5AC22416}" type="PERCENTAG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713-42B0-B5E9-929E2A29EC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Sheet1!$A$10:$A$13</c:f>
              <c:strCache>
                <c:ptCount val="4"/>
                <c:pt idx="0">
                  <c:v>Fort Hare</c:v>
                </c:pt>
                <c:pt idx="1">
                  <c:v>Walter Sisulu</c:v>
                </c:pt>
                <c:pt idx="2">
                  <c:v>Rhodes</c:v>
                </c:pt>
                <c:pt idx="3">
                  <c:v>Mandela</c:v>
                </c:pt>
              </c:strCache>
            </c:strRef>
          </c:cat>
          <c:val>
            <c:numRef>
              <c:f>Sheet1!$B$10:$B$13</c:f>
              <c:numCache>
                <c:formatCode>0</c:formatCode>
                <c:ptCount val="4"/>
                <c:pt idx="0">
                  <c:v>1896.9964572337501</c:v>
                </c:pt>
                <c:pt idx="1">
                  <c:v>68</c:v>
                </c:pt>
                <c:pt idx="2">
                  <c:v>1521.0881268436578</c:v>
                </c:pt>
                <c:pt idx="3">
                  <c:v>1228.4274298056155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713-42B0-B5E9-929E2A29EC1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v>SSO</c:v>
          </c:tx>
          <c:explosion val="1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3FC1-49B6-ACAA-19042EFA187A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3FC1-49B6-ACAA-19042EFA187A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5-3FC1-49B6-ACAA-19042EFA187A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7-3FC1-49B6-ACAA-19042EFA187A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9-3FC1-49B6-ACAA-19042EFA187A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B-3FC1-49B6-ACAA-19042EFA187A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D-3FC1-49B6-ACAA-19042EFA187A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F-3FC1-49B6-ACAA-19042EFA187A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11-3FC1-49B6-ACAA-19042EFA187A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13-3FC1-49B6-ACAA-19042EFA187A}"/>
              </c:ext>
            </c:extLst>
          </c:dPt>
          <c:dPt>
            <c:idx val="10"/>
            <c:bubble3D val="0"/>
            <c:extLst>
              <c:ext xmlns:c16="http://schemas.microsoft.com/office/drawing/2014/chart" uri="{C3380CC4-5D6E-409C-BE32-E72D297353CC}">
                <c16:uniqueId val="{00000015-3FC1-49B6-ACAA-19042EFA187A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17-3FC1-49B6-ACAA-19042EFA187A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FC1-49B6-ACAA-19042EFA187A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D-3FC1-49B6-ACAA-19042EFA187A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FC1-49B6-ACAA-19042EFA187A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FC1-49B6-ACAA-19042EFA187A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FC1-49B6-ACAA-19042EFA187A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FC1-49B6-ACAA-19042EFA187A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1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3FC1-49B6-ACAA-19042EFA18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Sheet1!$B$3:$B$14</c:f>
              <c:strCache>
                <c:ptCount val="12"/>
                <c:pt idx="0">
                  <c:v>Cambridge Core</c:v>
                </c:pt>
                <c:pt idx="1">
                  <c:v>Dawson ERA</c:v>
                </c:pt>
                <c:pt idx="2">
                  <c:v>DIRISA</c:v>
                </c:pt>
                <c:pt idx="3">
                  <c:v>Elsevier</c:v>
                </c:pt>
                <c:pt idx="4">
                  <c:v>Emerald Insight</c:v>
                </c:pt>
                <c:pt idx="5">
                  <c:v>figshare</c:v>
                </c:pt>
                <c:pt idx="6">
                  <c:v>NIH/NIAID Science Gateway</c:v>
                </c:pt>
                <c:pt idx="7">
                  <c:v>ORCID</c:v>
                </c:pt>
                <c:pt idx="8">
                  <c:v>Taylor &amp; Francis</c:v>
                </c:pt>
                <c:pt idx="9">
                  <c:v>UNiDAYS</c:v>
                </c:pt>
                <c:pt idx="10">
                  <c:v>Wiley</c:v>
                </c:pt>
                <c:pt idx="11">
                  <c:v>Other SPs</c:v>
                </c:pt>
              </c:strCache>
            </c:strRef>
          </c:cat>
          <c:val>
            <c:numRef>
              <c:f>Sheet1!$A$3:$A$14</c:f>
              <c:numCache>
                <c:formatCode>General</c:formatCode>
                <c:ptCount val="12"/>
                <c:pt idx="0">
                  <c:v>138</c:v>
                </c:pt>
                <c:pt idx="1">
                  <c:v>127</c:v>
                </c:pt>
                <c:pt idx="2">
                  <c:v>111</c:v>
                </c:pt>
                <c:pt idx="3">
                  <c:v>2296</c:v>
                </c:pt>
                <c:pt idx="4">
                  <c:v>150</c:v>
                </c:pt>
                <c:pt idx="5">
                  <c:v>206</c:v>
                </c:pt>
                <c:pt idx="6">
                  <c:v>278</c:v>
                </c:pt>
                <c:pt idx="7">
                  <c:v>671</c:v>
                </c:pt>
                <c:pt idx="8">
                  <c:v>987</c:v>
                </c:pt>
                <c:pt idx="9">
                  <c:v>3765</c:v>
                </c:pt>
                <c:pt idx="10">
                  <c:v>1530</c:v>
                </c:pt>
                <c:pt idx="11">
                  <c:v>629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3FC1-49B6-ACAA-19042EFA18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D6845-C54E-4D39-8281-0CC343D0B097}" type="datetimeFigureOut">
              <a:rPr lang="en-ZA" smtClean="0"/>
              <a:t>2018/10/24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E3658-9BA9-4473-B1C6-AAF5C816261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64882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Statistics</a:t>
            </a:r>
            <a:r>
              <a:rPr lang="en-ZA" baseline="0" dirty="0" smtClean="0"/>
              <a:t> based on ORCID </a:t>
            </a:r>
            <a:r>
              <a:rPr lang="en-ZA" baseline="0" dirty="0" err="1" smtClean="0"/>
              <a:t>iDs</a:t>
            </a:r>
            <a:r>
              <a:rPr lang="en-ZA" baseline="0" dirty="0" smtClean="0"/>
              <a:t> with institutional email addresses; enrolment counts from 2016 DHET HEMIS data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E3658-9BA9-4473-B1C6-AAF5C816261B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39260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ORCID virtuous</a:t>
            </a:r>
            <a:r>
              <a:rPr lang="en-ZA" baseline="0" dirty="0" smtClean="0"/>
              <a:t> cycle: collect &amp; connect. Three main integrations we’ve helped South African ORCID members with in 2018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E3658-9BA9-4473-B1C6-AAF5C816261B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95981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As at 18 October 2018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E3658-9BA9-4473-B1C6-AAF5C816261B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60372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dirty="0" smtClean="0"/>
              <a:t>Source: https://collaboration.canarie.ca/elgg/file/download/3173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E3658-9BA9-4473-B1C6-AAF5C816261B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48277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Statistics from SLARG meeting, August 2018</a:t>
            </a:r>
            <a:r>
              <a:rPr lang="en-ZA" baseline="0" dirty="0" smtClean="0"/>
              <a:t> – adjusted to include two new identity providers that have </a:t>
            </a:r>
            <a:r>
              <a:rPr lang="en-ZA" baseline="0" smtClean="0"/>
              <a:t>joined 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E3658-9BA9-4473-B1C6-AAF5C816261B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31175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Map as at 18 October 2018, per edugain.org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E3658-9BA9-4473-B1C6-AAF5C816261B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79856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baseline="0" dirty="0" smtClean="0"/>
              <a:t>Stats collected from Oct ’17-Apr ‘18 because of how </a:t>
            </a:r>
            <a:r>
              <a:rPr lang="en-ZA" baseline="0" dirty="0" err="1" smtClean="0"/>
              <a:t>SimpleSAMLphp</a:t>
            </a:r>
            <a:r>
              <a:rPr lang="en-ZA" baseline="0" dirty="0" smtClean="0"/>
              <a:t> collates them. We’ll look at changing this.</a:t>
            </a:r>
          </a:p>
          <a:p>
            <a:r>
              <a:rPr lang="en-ZA" baseline="0" dirty="0" smtClean="0"/>
              <a:t>Interesting to see DIRSA on there </a:t>
            </a:r>
            <a:r>
              <a:rPr lang="en-ZA" baseline="0" dirty="0" smtClean="0">
                <a:sym typeface="Wingdings" panose="05000000000000000000" pitchFamily="2" charset="2"/>
              </a:rPr>
              <a:t>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62227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Recorded 18 October 2018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E3658-9BA9-4473-B1C6-AAF5C816261B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81696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AA13-A411-4E8B-8A22-0207E65CA4F4}" type="datetimeFigureOut">
              <a:rPr lang="en-ZA" smtClean="0"/>
              <a:t>2018/10/24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1E46D-17F5-4084-B417-85C398BEBB4F}" type="slidenum">
              <a:rPr lang="en-ZA" smtClean="0"/>
              <a:t>‹#›</a:t>
            </a:fld>
            <a:endParaRPr lang="en-ZA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2" y="6420816"/>
            <a:ext cx="670476" cy="23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71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AA13-A411-4E8B-8A22-0207E65CA4F4}" type="datetimeFigureOut">
              <a:rPr lang="en-ZA" smtClean="0"/>
              <a:t>2018/10/24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1E46D-17F5-4084-B417-85C398BEBB4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28841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AA13-A411-4E8B-8A22-0207E65CA4F4}" type="datetimeFigureOut">
              <a:rPr lang="en-ZA" smtClean="0"/>
              <a:t>2018/10/24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1E46D-17F5-4084-B417-85C398BEBB4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21009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AA13-A411-4E8B-8A22-0207E65CA4F4}" type="datetimeFigureOut">
              <a:rPr lang="en-ZA" smtClean="0"/>
              <a:t>2018/10/24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1E46D-17F5-4084-B417-85C398BEBB4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87083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AA13-A411-4E8B-8A22-0207E65CA4F4}" type="datetimeFigureOut">
              <a:rPr lang="en-ZA" smtClean="0"/>
              <a:t>2018/10/24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1E46D-17F5-4084-B417-85C398BEBB4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55444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AA13-A411-4E8B-8A22-0207E65CA4F4}" type="datetimeFigureOut">
              <a:rPr lang="en-ZA" smtClean="0"/>
              <a:t>2018/10/24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1E46D-17F5-4084-B417-85C398BEBB4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4716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AA13-A411-4E8B-8A22-0207E65CA4F4}" type="datetimeFigureOut">
              <a:rPr lang="en-ZA" smtClean="0"/>
              <a:t>2018/10/24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1E46D-17F5-4084-B417-85C398BEBB4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8952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AA13-A411-4E8B-8A22-0207E65CA4F4}" type="datetimeFigureOut">
              <a:rPr lang="en-ZA" smtClean="0"/>
              <a:t>2018/10/24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1E46D-17F5-4084-B417-85C398BEBB4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2102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AA13-A411-4E8B-8A22-0207E65CA4F4}" type="datetimeFigureOut">
              <a:rPr lang="en-ZA" smtClean="0"/>
              <a:t>2018/10/24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1E46D-17F5-4084-B417-85C398BEBB4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2308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AA13-A411-4E8B-8A22-0207E65CA4F4}" type="datetimeFigureOut">
              <a:rPr lang="en-ZA" smtClean="0"/>
              <a:t>2018/10/24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1E46D-17F5-4084-B417-85C398BEBB4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20347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AA13-A411-4E8B-8A22-0207E65CA4F4}" type="datetimeFigureOut">
              <a:rPr lang="en-ZA" smtClean="0"/>
              <a:t>2018/10/24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1E46D-17F5-4084-B417-85C398BEBB4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36969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48315"/>
            <a:ext cx="12192000" cy="609685"/>
          </a:xfrm>
          <a:prstGeom prst="rect">
            <a:avLst/>
          </a:prstGeom>
          <a:solidFill>
            <a:srgbClr val="DA291C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F28AA13-A411-4E8B-8A22-0207E65CA4F4}" type="datetimeFigureOut">
              <a:rPr lang="en-ZA" smtClean="0"/>
              <a:pPr/>
              <a:t>2018/10/24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bg1"/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4847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fld id="{43E1E46D-17F5-4084-B417-85C398BEBB4F}" type="slidenum">
              <a:rPr lang="en-ZA" smtClean="0"/>
              <a:pPr/>
              <a:t>‹#›</a:t>
            </a:fld>
            <a:endParaRPr lang="en-Z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524" y="6248315"/>
            <a:ext cx="1981476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8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baseline="0">
          <a:solidFill>
            <a:srgbClr val="DA291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T</a:t>
            </a:r>
            <a:r>
              <a:rPr lang="en-ZA" dirty="0" smtClean="0"/>
              <a:t>rust </a:t>
            </a:r>
            <a:r>
              <a:rPr lang="en-ZA" dirty="0"/>
              <a:t>&amp; </a:t>
            </a:r>
            <a:r>
              <a:rPr lang="en-ZA" dirty="0" smtClean="0"/>
              <a:t>Identity </a:t>
            </a:r>
            <a:r>
              <a:rPr lang="en-ZA" dirty="0"/>
              <a:t>S</a:t>
            </a:r>
            <a:r>
              <a:rPr lang="en-ZA" dirty="0" smtClean="0"/>
              <a:t>ervices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ZA" dirty="0"/>
              <a:t>SAFIRE &amp; </a:t>
            </a:r>
            <a:r>
              <a:rPr lang="en-ZA" dirty="0" smtClean="0"/>
              <a:t>ORCID</a:t>
            </a:r>
          </a:p>
          <a:p>
            <a:endParaRPr lang="en-ZA" dirty="0"/>
          </a:p>
          <a:p>
            <a:r>
              <a:rPr lang="en-ZA" sz="1600" dirty="0"/>
              <a:t>Guy Halse</a:t>
            </a:r>
          </a:p>
          <a:p>
            <a:r>
              <a:rPr lang="en-ZA" sz="1600" dirty="0"/>
              <a:t>https://orcid.org/0000-0002-9388-8592</a:t>
            </a:r>
          </a:p>
          <a:p>
            <a:endParaRPr lang="en-ZA" dirty="0" smtClean="0"/>
          </a:p>
        </p:txBody>
      </p:sp>
    </p:spTree>
    <p:extLst>
      <p:ext uri="{BB962C8B-B14F-4D97-AF65-F5344CB8AC3E}">
        <p14:creationId xmlns:p14="http://schemas.microsoft.com/office/powerpoint/2010/main" val="305661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SAFIRE</a:t>
            </a:r>
            <a:endParaRPr lang="en-Z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/>
              <a:t>Academic identity federation for South Africa</a:t>
            </a:r>
          </a:p>
          <a:p>
            <a:r>
              <a:rPr lang="en-ZA" dirty="0" smtClean="0"/>
              <a:t>18 participants</a:t>
            </a:r>
          </a:p>
          <a:p>
            <a:pPr lvl="1"/>
            <a:r>
              <a:rPr lang="en-ZA" dirty="0" smtClean="0"/>
              <a:t>12 identity providers</a:t>
            </a:r>
          </a:p>
          <a:p>
            <a:pPr lvl="1"/>
            <a:r>
              <a:rPr lang="en-ZA" dirty="0"/>
              <a:t>12 service providers (+ 2122 </a:t>
            </a:r>
            <a:r>
              <a:rPr lang="en-ZA" dirty="0" err="1"/>
              <a:t>eduGAIN</a:t>
            </a:r>
            <a:r>
              <a:rPr lang="en-ZA" dirty="0" smtClean="0"/>
              <a:t>)</a:t>
            </a:r>
          </a:p>
          <a:p>
            <a:pPr lvl="1"/>
            <a:r>
              <a:rPr lang="en-ZA" dirty="0"/>
              <a:t>178 </a:t>
            </a:r>
            <a:r>
              <a:rPr lang="en-ZA" dirty="0" err="1"/>
              <a:t>AuthN</a:t>
            </a:r>
            <a:r>
              <a:rPr lang="en-ZA" dirty="0"/>
              <a:t>/day</a:t>
            </a:r>
            <a:endParaRPr lang="en-ZA" dirty="0" smtClean="0"/>
          </a:p>
          <a:p>
            <a:pPr lvl="1"/>
            <a:endParaRPr lang="en-ZA" dirty="0" smtClean="0"/>
          </a:p>
          <a:p>
            <a:r>
              <a:rPr lang="en-ZA" dirty="0" smtClean="0"/>
              <a:t>Member of </a:t>
            </a:r>
            <a:r>
              <a:rPr lang="en-ZA" dirty="0" err="1" smtClean="0"/>
              <a:t>eduGAIN</a:t>
            </a:r>
            <a:r>
              <a:rPr lang="en-ZA" dirty="0" smtClean="0"/>
              <a:t> since February 2017</a:t>
            </a: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336000"/>
            <a:ext cx="2175233" cy="46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0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 smtClean="0"/>
              <a:t>eduGAIN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/>
              <a:t>“federation of</a:t>
            </a:r>
            <a:br>
              <a:rPr lang="en-ZA" dirty="0" smtClean="0"/>
            </a:br>
            <a:r>
              <a:rPr lang="en-ZA" dirty="0" smtClean="0"/>
              <a:t>federations”</a:t>
            </a: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336000"/>
            <a:ext cx="2175233" cy="469292"/>
          </a:xfrm>
          <a:prstGeom prst="rect">
            <a:avLst/>
          </a:prstGeom>
        </p:spPr>
      </p:pic>
      <p:pic>
        <p:nvPicPr>
          <p:cNvPr id="7" name="Picture 2" descr="https://www.geant.org/Services/Trust_identity_and_security/eduGAIN/PublishingImages/edugain_graphic_luka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3325" y="1518115"/>
            <a:ext cx="8146296" cy="450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406" y="2290881"/>
            <a:ext cx="468000" cy="311220"/>
          </a:xfrm>
          <a:prstGeom prst="rect">
            <a:avLst/>
          </a:prstGeom>
        </p:spPr>
      </p:pic>
      <p:pic>
        <p:nvPicPr>
          <p:cNvPr id="1026" name="Picture 2" descr="https://upload.wikimedia.org/wikipedia/en/thumb/a/ae/Flag_of_the_United_Kingdom.svg/320px-Flag_of_the_United_Kingdom.svg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559346" y="4665306"/>
            <a:ext cx="468000" cy="2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en/thumb/c/cf/Flag_of_Canada.svg/320px-Flag_of_Canada.svg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4960" y="3051925"/>
            <a:ext cx="468000" cy="2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59624" y="5930742"/>
            <a:ext cx="62297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000" dirty="0"/>
              <a:t>https://www.geant.org/Services/Trust_identity_and_security/eduGAIN/Pages/About-eduGAIN.aspx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31" y="2842234"/>
            <a:ext cx="2938927" cy="186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9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What are people doing with SAFIRE?</a:t>
            </a:r>
            <a:endParaRPr lang="en-ZA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647228"/>
              </p:ext>
            </p:extLst>
          </p:nvPr>
        </p:nvGraphicFramePr>
        <p:xfrm>
          <a:off x="2282801" y="1413884"/>
          <a:ext cx="7723733" cy="5174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182947" y="5930742"/>
            <a:ext cx="3906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000" dirty="0" smtClean="0"/>
              <a:t>Oct ’17 – Apr ‘18</a:t>
            </a:r>
            <a:endParaRPr lang="en-ZA" sz="1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336000"/>
            <a:ext cx="2175233" cy="46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9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Why participate?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Identity Provider</a:t>
            </a:r>
            <a:endParaRPr lang="en-ZA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ZA" dirty="0"/>
              <a:t>Global single sign-on</a:t>
            </a:r>
          </a:p>
          <a:p>
            <a:r>
              <a:rPr lang="en-ZA" dirty="0"/>
              <a:t>Existing integrations with major library information providers</a:t>
            </a:r>
          </a:p>
          <a:p>
            <a:r>
              <a:rPr lang="en-ZA" dirty="0"/>
              <a:t>Awareness of POPIA and </a:t>
            </a:r>
            <a:r>
              <a:rPr lang="en-ZA" dirty="0" smtClean="0"/>
              <a:t>GDPR</a:t>
            </a:r>
            <a:endParaRPr lang="en-Z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ZA" dirty="0" smtClean="0"/>
              <a:t>Service Provider</a:t>
            </a:r>
            <a:endParaRPr lang="en-ZA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ZA" dirty="0" smtClean="0"/>
              <a:t>One integration to access many institutions</a:t>
            </a:r>
          </a:p>
          <a:p>
            <a:r>
              <a:rPr lang="en-ZA" dirty="0" smtClean="0"/>
              <a:t>More accurate user information</a:t>
            </a:r>
          </a:p>
          <a:p>
            <a:r>
              <a:rPr lang="en-ZA" dirty="0" smtClean="0"/>
              <a:t>Reduced support costs</a:t>
            </a:r>
          </a:p>
          <a:p>
            <a:r>
              <a:rPr lang="en-ZA" dirty="0" smtClean="0"/>
              <a:t>Better identity management lifecycle</a:t>
            </a:r>
            <a:endParaRPr lang="en-ZA" dirty="0"/>
          </a:p>
        </p:txBody>
      </p:sp>
      <p:sp>
        <p:nvSpPr>
          <p:cNvPr id="4" name="TextBox 3"/>
          <p:cNvSpPr txBox="1"/>
          <p:nvPr/>
        </p:nvSpPr>
        <p:spPr>
          <a:xfrm>
            <a:off x="8182947" y="5930742"/>
            <a:ext cx="3906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000" dirty="0"/>
              <a:t>https://</a:t>
            </a:r>
            <a:r>
              <a:rPr lang="en-ZA" sz="1000" dirty="0" smtClean="0"/>
              <a:t>safire.ac.za/participants/sp/why-join</a:t>
            </a:r>
            <a:r>
              <a:rPr lang="en-ZA" sz="1000" dirty="0"/>
              <a:t>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813" y="5927215"/>
            <a:ext cx="3906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00" dirty="0"/>
              <a:t>https://safire.ac.za/participants/idp/why-join/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336000"/>
            <a:ext cx="2175233" cy="46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3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Single Sign-On in action</a:t>
            </a:r>
            <a:endParaRPr lang="en-ZA" dirty="0"/>
          </a:p>
        </p:txBody>
      </p:sp>
      <p:pic>
        <p:nvPicPr>
          <p:cNvPr id="4" name="Wiley Online Library _ Scientific research articles, journals, books, and reference works - Google Chrome 2018_10_18 15_47_4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9788" y="1825625"/>
            <a:ext cx="7972425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336000"/>
            <a:ext cx="2175233" cy="46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8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How can we help you?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4492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2050" name="Picture 2" descr="https://upload.wikimedia.org/wikipedia/commons/thumb/1/14/ORCID_logo.svg/800px-ORCID_logo.sv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850" y="2726475"/>
            <a:ext cx="5400000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92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ORCID </a:t>
            </a:r>
            <a:r>
              <a:rPr lang="en-ZA" dirty="0" err="1" smtClean="0"/>
              <a:t>iDs</a:t>
            </a:r>
            <a:r>
              <a:rPr lang="en-ZA" dirty="0"/>
              <a:t> </a:t>
            </a:r>
            <a:r>
              <a:rPr lang="en-ZA" dirty="0" smtClean="0"/>
              <a:t>among SEALS</a:t>
            </a:r>
            <a:endParaRPr lang="en-ZA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00444533"/>
              </p:ext>
            </p:extLst>
          </p:nvPr>
        </p:nvGraphicFramePr>
        <p:xfrm>
          <a:off x="838200" y="1690688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53775452"/>
              </p:ext>
            </p:extLst>
          </p:nvPr>
        </p:nvGraphicFramePr>
        <p:xfrm>
          <a:off x="6172200" y="1690688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Picture 8" descr="Related imag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00" y="6336000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58547" y="5807631"/>
            <a:ext cx="2214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dirty="0" smtClean="0"/>
              <a:t>Number of ORCID </a:t>
            </a:r>
            <a:r>
              <a:rPr lang="en-ZA" sz="1600" dirty="0" err="1" smtClean="0"/>
              <a:t>iDs</a:t>
            </a:r>
            <a:endParaRPr lang="en-ZA" sz="16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7717710" y="5807631"/>
            <a:ext cx="224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dirty="0" smtClean="0"/>
              <a:t>Adjusted for enrolment</a:t>
            </a:r>
            <a:endParaRPr lang="en-ZA" sz="1600" dirty="0"/>
          </a:p>
        </p:txBody>
      </p:sp>
      <p:pic>
        <p:nvPicPr>
          <p:cNvPr id="18" name="Picture 8" descr="Related imag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1501" y="4704894"/>
            <a:ext cx="282637" cy="28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Related imag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9975" y="4987531"/>
            <a:ext cx="282637" cy="28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182947" y="5930742"/>
            <a:ext cx="3906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000" dirty="0" smtClean="0"/>
              <a:t>As at 15 Oct 2018</a:t>
            </a:r>
            <a:endParaRPr lang="en-ZA" sz="1000" dirty="0"/>
          </a:p>
        </p:txBody>
      </p:sp>
    </p:spTree>
    <p:extLst>
      <p:ext uri="{BB962C8B-B14F-4D97-AF65-F5344CB8AC3E}">
        <p14:creationId xmlns:p14="http://schemas.microsoft.com/office/powerpoint/2010/main" val="426179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ORCID Membership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/>
              <a:t>Individuals register for ORCID </a:t>
            </a:r>
            <a:r>
              <a:rPr lang="en-ZA" dirty="0" err="1" smtClean="0"/>
              <a:t>iDs</a:t>
            </a:r>
            <a:endParaRPr lang="en-ZA" dirty="0" smtClean="0"/>
          </a:p>
          <a:p>
            <a:r>
              <a:rPr lang="en-ZA" dirty="0" smtClean="0"/>
              <a:t>Institutions become ORCID members</a:t>
            </a:r>
          </a:p>
          <a:p>
            <a:endParaRPr lang="en-ZA" dirty="0"/>
          </a:p>
          <a:p>
            <a:r>
              <a:rPr lang="en-ZA" dirty="0"/>
              <a:t>ORCID members get benefits, primarily around integrating their own systems into ORCID. They also get access to reports.</a:t>
            </a:r>
          </a:p>
          <a:p>
            <a:endParaRPr lang="en-ZA" dirty="0" smtClean="0"/>
          </a:p>
          <a:p>
            <a:r>
              <a:rPr lang="en-ZA" dirty="0" smtClean="0"/>
              <a:t>ORCID membership helps fund ORCID, so that it can remain free for individuals (and free from advertising)</a:t>
            </a:r>
          </a:p>
        </p:txBody>
      </p:sp>
      <p:pic>
        <p:nvPicPr>
          <p:cNvPr id="5" name="Picture 8" descr="Related 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00" y="6336000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51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ORCID Integrations</a:t>
            </a:r>
            <a:endParaRPr lang="en-ZA" dirty="0"/>
          </a:p>
        </p:txBody>
      </p:sp>
      <p:pic>
        <p:nvPicPr>
          <p:cNvPr id="5" name="Picture 8" descr="Related 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00" y="6336000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769" y="4057469"/>
            <a:ext cx="2324424" cy="1667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763" y="857197"/>
            <a:ext cx="3210373" cy="762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769" y="2181243"/>
            <a:ext cx="1904762" cy="1314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169" y="1334155"/>
            <a:ext cx="5574330" cy="485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8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ORCID Consortium Model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ZA" dirty="0" smtClean="0"/>
              <a:t>ORCID consortiums offer members </a:t>
            </a:r>
          </a:p>
          <a:p>
            <a:pPr lvl="1"/>
            <a:r>
              <a:rPr lang="en-ZA" dirty="0"/>
              <a:t>l</a:t>
            </a:r>
            <a:r>
              <a:rPr lang="en-ZA" dirty="0" smtClean="0"/>
              <a:t>ocal, in-country support for integrations</a:t>
            </a:r>
          </a:p>
          <a:p>
            <a:pPr lvl="1"/>
            <a:r>
              <a:rPr lang="en-ZA" dirty="0" smtClean="0"/>
              <a:t>tiered discounts</a:t>
            </a:r>
          </a:p>
          <a:p>
            <a:pPr lvl="2"/>
            <a:r>
              <a:rPr lang="en-ZA" dirty="0" smtClean="0"/>
              <a:t>the </a:t>
            </a:r>
            <a:r>
              <a:rPr lang="en-ZA" dirty="0"/>
              <a:t>larger </a:t>
            </a:r>
            <a:r>
              <a:rPr lang="en-ZA" dirty="0" smtClean="0"/>
              <a:t>a consortium is</a:t>
            </a:r>
            <a:r>
              <a:rPr lang="en-ZA" dirty="0"/>
              <a:t>, the cheaper membership </a:t>
            </a:r>
            <a:r>
              <a:rPr lang="en-ZA" dirty="0" smtClean="0"/>
              <a:t>becomes</a:t>
            </a:r>
          </a:p>
          <a:p>
            <a:pPr lvl="1"/>
            <a:r>
              <a:rPr lang="en-ZA" dirty="0"/>
              <a:t>n</a:t>
            </a:r>
            <a:r>
              <a:rPr lang="en-ZA" dirty="0" smtClean="0"/>
              <a:t>ational representation in ORCID forums</a:t>
            </a:r>
          </a:p>
          <a:p>
            <a:pPr lvl="1"/>
            <a:endParaRPr lang="en-ZA" dirty="0"/>
          </a:p>
          <a:p>
            <a:r>
              <a:rPr lang="en-ZA" dirty="0" smtClean="0"/>
              <a:t>Currently 18 ORCID consortiums worldwide</a:t>
            </a:r>
          </a:p>
          <a:p>
            <a:endParaRPr lang="en-ZA" dirty="0"/>
          </a:p>
          <a:p>
            <a:r>
              <a:rPr lang="en-ZA" dirty="0" smtClean="0"/>
              <a:t>Consortiums come into existence for a variety of different reasons; with different core focuses; and different funding models</a:t>
            </a:r>
            <a:endParaRPr lang="en-ZA" dirty="0"/>
          </a:p>
        </p:txBody>
      </p:sp>
      <p:pic>
        <p:nvPicPr>
          <p:cNvPr id="4" name="Picture 8" descr="Related 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00" y="6336000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82947" y="5930742"/>
            <a:ext cx="3906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000" dirty="0"/>
              <a:t>https://orcid.org/consortia</a:t>
            </a:r>
          </a:p>
        </p:txBody>
      </p:sp>
    </p:spTree>
    <p:extLst>
      <p:ext uri="{BB962C8B-B14F-4D97-AF65-F5344CB8AC3E}">
        <p14:creationId xmlns:p14="http://schemas.microsoft.com/office/powerpoint/2010/main" val="367649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South African ORCID Consortium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/>
              <a:t>Operated by TENET at the behest of institutions</a:t>
            </a:r>
          </a:p>
          <a:p>
            <a:r>
              <a:rPr lang="en-ZA" dirty="0" smtClean="0"/>
              <a:t>Open to universities and non-profits</a:t>
            </a:r>
          </a:p>
          <a:p>
            <a:pPr lvl="1"/>
            <a:r>
              <a:rPr lang="en-ZA" dirty="0" smtClean="0"/>
              <a:t>not limited to TENET beneficiaries</a:t>
            </a:r>
          </a:p>
          <a:p>
            <a:r>
              <a:rPr lang="en-ZA" dirty="0" smtClean="0"/>
              <a:t>Currently has 13 members</a:t>
            </a:r>
          </a:p>
          <a:p>
            <a:r>
              <a:rPr lang="en-ZA" dirty="0" smtClean="0"/>
              <a:t>Strong focus on reducing costs of ORCID membership</a:t>
            </a:r>
          </a:p>
          <a:p>
            <a:pPr lvl="1"/>
            <a:r>
              <a:rPr lang="en-ZA" dirty="0"/>
              <a:t>p</a:t>
            </a:r>
            <a:r>
              <a:rPr lang="en-ZA" dirty="0" smtClean="0"/>
              <a:t>asses on ORCID membership costs directly</a:t>
            </a:r>
          </a:p>
          <a:p>
            <a:pPr lvl="1"/>
            <a:r>
              <a:rPr lang="en-ZA" dirty="0"/>
              <a:t>n</a:t>
            </a:r>
            <a:r>
              <a:rPr lang="en-ZA" dirty="0" smtClean="0"/>
              <a:t>ominal consortium lead fee for TENET beneficiaries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82947" y="5930742"/>
            <a:ext cx="3906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000" dirty="0"/>
              <a:t>https://orcid.org/members/001G000001zVNxWIAW-tenet</a:t>
            </a:r>
          </a:p>
        </p:txBody>
      </p:sp>
      <p:pic>
        <p:nvPicPr>
          <p:cNvPr id="5" name="Picture 8" descr="Related imag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00" y="6336000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44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31" y="3404884"/>
            <a:ext cx="5400000" cy="115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3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889" y="1306751"/>
            <a:ext cx="7459997" cy="487021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Evolution of Identity Techniques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336000"/>
            <a:ext cx="2175233" cy="469292"/>
          </a:xfrm>
          <a:prstGeom prst="rect">
            <a:avLst/>
          </a:prstGeom>
        </p:spPr>
      </p:pic>
      <p:pic>
        <p:nvPicPr>
          <p:cNvPr id="10" name="Picture 6" descr="CANARIE_h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0134" y="5633548"/>
            <a:ext cx="1698171" cy="54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34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N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A291C"/>
      </a:accent1>
      <a:accent2>
        <a:srgbClr val="1CDA25"/>
      </a:accent2>
      <a:accent3>
        <a:srgbClr val="361CDA"/>
      </a:accent3>
      <a:accent4>
        <a:srgbClr val="DA581C"/>
      </a:accent4>
      <a:accent5>
        <a:srgbClr val="1CA7DA"/>
      </a:accent5>
      <a:accent6>
        <a:srgbClr val="DA1C62"/>
      </a:accent6>
      <a:hlink>
        <a:srgbClr val="DA251C"/>
      </a:hlink>
      <a:folHlink>
        <a:srgbClr val="4061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op 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NET Powerpoint Theme.potx" id="{BE29606F-6DA8-4E69-8E5B-86C9D842771A}" vid="{4D5C30B9-8E61-4F4A-8256-FC60589DE9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TENET-Powerpoint-Theme</Template>
  <TotalTime>148</TotalTime>
  <Words>419</Words>
  <Application>Microsoft Office PowerPoint</Application>
  <PresentationFormat>Widescreen</PresentationFormat>
  <Paragraphs>90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Office Theme</vt:lpstr>
      <vt:lpstr>Trust &amp; Identity Services</vt:lpstr>
      <vt:lpstr>PowerPoint Presentation</vt:lpstr>
      <vt:lpstr>ORCID iDs among SEALS</vt:lpstr>
      <vt:lpstr>ORCID Membership</vt:lpstr>
      <vt:lpstr>ORCID Integrations</vt:lpstr>
      <vt:lpstr>ORCID Consortium Model</vt:lpstr>
      <vt:lpstr>South African ORCID Consortium</vt:lpstr>
      <vt:lpstr>PowerPoint Presentation</vt:lpstr>
      <vt:lpstr>Evolution of Identity Techniques</vt:lpstr>
      <vt:lpstr>SAFIRE</vt:lpstr>
      <vt:lpstr>eduGAIN</vt:lpstr>
      <vt:lpstr>What are people doing with SAFIRE?</vt:lpstr>
      <vt:lpstr>Why participate?</vt:lpstr>
      <vt:lpstr>Single Sign-On in action</vt:lpstr>
      <vt:lpstr>How can we help you?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Guy Halse</dc:creator>
  <cp:lastModifiedBy>Guy Halse</cp:lastModifiedBy>
  <cp:revision>16</cp:revision>
  <dcterms:created xsi:type="dcterms:W3CDTF">2018-10-18T13:58:05Z</dcterms:created>
  <dcterms:modified xsi:type="dcterms:W3CDTF">2018-10-24T06:16:26Z</dcterms:modified>
</cp:coreProperties>
</file>