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26" r:id="rId1"/>
  </p:sldMasterIdLst>
  <p:notesMasterIdLst>
    <p:notesMasterId r:id="rId23"/>
  </p:notesMasterIdLst>
  <p:handoutMasterIdLst>
    <p:handoutMasterId r:id="rId24"/>
  </p:handoutMasterIdLst>
  <p:sldIdLst>
    <p:sldId id="256" r:id="rId2"/>
    <p:sldId id="299" r:id="rId3"/>
    <p:sldId id="301" r:id="rId4"/>
    <p:sldId id="303" r:id="rId5"/>
    <p:sldId id="277" r:id="rId6"/>
    <p:sldId id="278" r:id="rId7"/>
    <p:sldId id="297" r:id="rId8"/>
    <p:sldId id="280" r:id="rId9"/>
    <p:sldId id="281" r:id="rId10"/>
    <p:sldId id="282" r:id="rId11"/>
    <p:sldId id="283" r:id="rId12"/>
    <p:sldId id="304" r:id="rId13"/>
    <p:sldId id="284" r:id="rId14"/>
    <p:sldId id="266" r:id="rId15"/>
    <p:sldId id="305" r:id="rId16"/>
    <p:sldId id="302" r:id="rId17"/>
    <p:sldId id="307" r:id="rId18"/>
    <p:sldId id="306" r:id="rId19"/>
    <p:sldId id="308" r:id="rId20"/>
    <p:sldId id="309" r:id="rId21"/>
    <p:sldId id="310" r:id="rId22"/>
  </p:sldIdLst>
  <p:sldSz cx="12192000" cy="6858000"/>
  <p:notesSz cx="6858000" cy="9144000"/>
  <p:embeddedFontLst>
    <p:embeddedFont>
      <p:font typeface="Esphimere" panose="020B0603030000020004" pitchFamily="34" charset="0"/>
      <p:regular r:id="rId25"/>
      <p:bold r:id="rId26"/>
    </p:embeddedFont>
    <p:embeddedFont>
      <p:font typeface="Arial Unicode MS" panose="020B0604020202020204" pitchFamily="34" charset="-128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ounded Elegance" panose="02020603050405020304" pitchFamily="18" charset="0"/>
      <p:regular r:id="rId32"/>
    </p:embeddedFont>
    <p:embeddedFont>
      <p:font typeface="Wingdings 2" panose="05020102010507070707" pitchFamily="18" charset="2"/>
      <p:regular r:id="rId33"/>
    </p:embeddedFont>
    <p:embeddedFont>
      <p:font typeface="Esphimere Light" panose="020B0403030000020004" pitchFamily="3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9DD"/>
    <a:srgbClr val="25326E"/>
    <a:srgbClr val="A6C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9" autoAdjust="0"/>
    <p:restoredTop sz="87342" autoAdjust="0"/>
  </p:normalViewPr>
  <p:slideViewPr>
    <p:cSldViewPr snapToGrid="0">
      <p:cViewPr varScale="1">
        <p:scale>
          <a:sx n="102" d="100"/>
          <a:sy n="102" d="100"/>
        </p:scale>
        <p:origin x="954" y="96"/>
      </p:cViewPr>
      <p:guideLst/>
    </p:cSldViewPr>
  </p:slideViewPr>
  <p:outlineViewPr>
    <p:cViewPr>
      <p:scale>
        <a:sx n="33" d="100"/>
        <a:sy n="33" d="100"/>
      </p:scale>
      <p:origin x="0" y="-3162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A2101-06F9-476E-A91B-AEDD4B962746}" type="datetimeFigureOut">
              <a:rPr lang="en-ZA" smtClean="0"/>
              <a:t>2017/10/25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8AC71-2F8F-426E-9194-CD003F069B9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86591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A9C55-D845-48A4-9817-F79F71CA8AF2}" type="datetimeFigureOut">
              <a:rPr lang="en-ZA" smtClean="0"/>
              <a:t>2017/10/25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A0BB7-5720-4614-903E-2A611CDF7B0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52661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34384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4834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99241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CSIR, Stellenbosch</a:t>
            </a:r>
            <a:r>
              <a:rPr lang="en-ZA" baseline="0" dirty="0" smtClean="0"/>
              <a:t> University (SU), University of Cape Town (UCT), University of the Western Cape (UWC), North-West University (NWU), Nelson Mandela University (NMMU), University of the Witwatersrand (Wits) African Research Cloud (ARC), Square </a:t>
            </a:r>
            <a:r>
              <a:rPr lang="en-ZA" baseline="0" dirty="0" err="1" smtClean="0"/>
              <a:t>Kilometer</a:t>
            </a:r>
            <a:r>
              <a:rPr lang="en-ZA" baseline="0" dirty="0" smtClean="0"/>
              <a:t> Array (SKA), </a:t>
            </a:r>
            <a:r>
              <a:rPr lang="en-ZA" baseline="0" dirty="0" err="1" smtClean="0"/>
              <a:t>SheerID</a:t>
            </a:r>
            <a:endParaRPr lang="en-ZA" baseline="0" dirty="0" smtClean="0"/>
          </a:p>
          <a:p>
            <a:r>
              <a:rPr lang="en-ZA" baseline="0" dirty="0" smtClean="0"/>
              <a:t>DIRISA is in the process of integrating; </a:t>
            </a:r>
            <a:r>
              <a:rPr lang="en-ZA" baseline="0" dirty="0" err="1" smtClean="0"/>
              <a:t>Sci-GaIA</a:t>
            </a:r>
            <a:r>
              <a:rPr lang="en-ZA" baseline="0" dirty="0" smtClean="0"/>
              <a:t> needs to transition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38382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http://eduGAIN.org/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23590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5837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Demonstrate logging into https://orcid.org/</a:t>
            </a:r>
            <a:r>
              <a:rPr lang="en-ZA" baseline="0" dirty="0" smtClean="0"/>
              <a:t> with an institutional account (UCT)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96331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27298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72494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Log into https://rr.funet.fi/haka/</a:t>
            </a:r>
            <a:r>
              <a:rPr lang="en-ZA" baseline="0" dirty="0" smtClean="0"/>
              <a:t> via eduGAIN and TENET’s </a:t>
            </a:r>
            <a:r>
              <a:rPr lang="en-ZA" baseline="0" dirty="0" err="1" smtClean="0"/>
              <a:t>IdP</a:t>
            </a:r>
            <a:r>
              <a:rPr lang="en-ZA" baseline="0" dirty="0" smtClean="0"/>
              <a:t>, showing </a:t>
            </a:r>
            <a:r>
              <a:rPr lang="en-ZA" baseline="0" dirty="0" err="1" smtClean="0"/>
              <a:t>eduPersonOrcid</a:t>
            </a:r>
            <a:r>
              <a:rPr lang="en-ZA" baseline="0" dirty="0" smtClean="0"/>
              <a:t> release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02437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03354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07845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Based on an idea from</a:t>
            </a:r>
            <a:r>
              <a:rPr lang="en-ZA" baseline="0" dirty="0" smtClean="0"/>
              <a:t> https://wiki.surfnet.nl/display/ORCIDAA/</a:t>
            </a:r>
          </a:p>
          <a:p>
            <a:r>
              <a:rPr lang="en-ZA" dirty="0" smtClean="0"/>
              <a:t>https://www.linkedin.com/in/brucellino/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39848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8195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03159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Should</a:t>
            </a:r>
            <a:r>
              <a:rPr lang="en-ZA" baseline="0" dirty="0" smtClean="0"/>
              <a:t> be self obvious, but probably not to this audience.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3188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2518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Explain</a:t>
            </a:r>
            <a:r>
              <a:rPr lang="en-ZA" baseline="0" dirty="0" smtClean="0"/>
              <a:t> the concepts of identity, attributes, and identity management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8930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baseline="0" dirty="0" smtClean="0"/>
              <a:t>Plumber from http://www.colmarmanorbible.org/toronto-plumbers-for-home-services/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8424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Would</a:t>
            </a:r>
            <a:r>
              <a:rPr lang="en-ZA" baseline="0" dirty="0" smtClean="0"/>
              <a:t> you allow Donald.trump17@gmail.com access to sensitive medical records?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1515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40371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5D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  <a:latin typeface="Rounded Elegance" panose="02020603050405020304" pitchFamily="18" charset="0"/>
                <a:ea typeface="Rounded Elegance" panose="02020603050405020304" pitchFamily="18" charset="0"/>
                <a:cs typeface="Rounded Elegance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Esphimere" panose="020B0603030000020004" pitchFamily="34" charset="0"/>
                <a:ea typeface="Esphimere" panose="020B0603030000020004" pitchFamily="34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598" y="6420816"/>
            <a:ext cx="670476" cy="236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394" y="5467738"/>
            <a:ext cx="2899667" cy="628261"/>
          </a:xfrm>
          <a:prstGeom prst="rect">
            <a:avLst/>
          </a:prstGeom>
        </p:spPr>
      </p:pic>
      <p:pic>
        <p:nvPicPr>
          <p:cNvPr id="1026" name="Picture 2" descr="http://www.tenet.ac.za/++theme++tenet/images/tenet-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6282" y="159978"/>
            <a:ext cx="1043792" cy="53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472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26683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4108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02980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96226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80880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85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3256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7974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5781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Z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93039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5D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32" y="66784"/>
            <a:ext cx="3005665" cy="6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0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gif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5.png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8.png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b="1" dirty="0"/>
              <a:t>ORCID and SAFIRE Integration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dirty="0" smtClean="0"/>
              <a:t>ORCID South Africa Workshop</a:t>
            </a:r>
            <a:br>
              <a:rPr lang="en-ZA" dirty="0" smtClean="0"/>
            </a:br>
            <a:r>
              <a:rPr lang="en-ZA" dirty="0" smtClean="0"/>
              <a:t>Johannesburg, October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</a:t>
            </a:fld>
            <a:endParaRPr lang="en-ZA"/>
          </a:p>
        </p:txBody>
      </p:sp>
      <p:pic>
        <p:nvPicPr>
          <p:cNvPr id="1026" name="Picture 2" descr="https://orcid.org/sites/default/files/images/orcid_128x1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8" y="6251395"/>
            <a:ext cx="470080" cy="47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00015" y="6301452"/>
            <a:ext cx="443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/>
              <a:t>orcid.org/0000-0002-9388-8592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9206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Academic Federation Operators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2800" dirty="0" smtClean="0"/>
              <a:t>All federations have operators</a:t>
            </a:r>
          </a:p>
          <a:p>
            <a:pPr lvl="1"/>
            <a:r>
              <a:rPr lang="en-ZA" sz="2400" dirty="0" smtClean="0"/>
              <a:t>Facebook </a:t>
            </a:r>
            <a:r>
              <a:rPr lang="en-ZA" sz="2400" dirty="0" err="1" smtClean="0"/>
              <a:t>Inc</a:t>
            </a:r>
            <a:r>
              <a:rPr lang="en-ZA" sz="2400" dirty="0" smtClean="0"/>
              <a:t> operates Facebook Connect</a:t>
            </a:r>
          </a:p>
          <a:p>
            <a:pPr marL="0" indent="0">
              <a:buNone/>
            </a:pPr>
            <a:endParaRPr lang="en-ZA" dirty="0"/>
          </a:p>
          <a:p>
            <a:r>
              <a:rPr lang="en-ZA" sz="2800" dirty="0" smtClean="0"/>
              <a:t>Academic federations</a:t>
            </a:r>
          </a:p>
          <a:p>
            <a:pPr lvl="1"/>
            <a:r>
              <a:rPr lang="en-ZA" i="1" dirty="0"/>
              <a:t>U</a:t>
            </a:r>
            <a:r>
              <a:rPr lang="en-ZA" sz="2400" i="1" dirty="0" smtClean="0"/>
              <a:t>sually</a:t>
            </a:r>
            <a:r>
              <a:rPr lang="en-ZA" sz="2400" dirty="0" smtClean="0"/>
              <a:t> operated by the National Research and Education Network (NREN)</a:t>
            </a:r>
          </a:p>
          <a:p>
            <a:pPr lvl="1"/>
            <a:r>
              <a:rPr lang="en-ZA" sz="2400" dirty="0" smtClean="0"/>
              <a:t>Typically only one per country</a:t>
            </a:r>
          </a:p>
          <a:p>
            <a:pPr lvl="1"/>
            <a:r>
              <a:rPr lang="en-ZA" sz="2400" dirty="0" smtClean="0"/>
              <a:t>69 known academic federations worldwide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2439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Academic Federations Around the World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11</a:t>
            </a:fld>
            <a:endParaRPr lang="en-ZA"/>
          </a:p>
        </p:txBody>
      </p:sp>
      <p:sp>
        <p:nvSpPr>
          <p:cNvPr id="8" name="TextBox 7"/>
          <p:cNvSpPr txBox="1"/>
          <p:nvPr/>
        </p:nvSpPr>
        <p:spPr>
          <a:xfrm>
            <a:off x="7359445" y="6406384"/>
            <a:ext cx="3824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100" dirty="0"/>
              <a:t>https://</a:t>
            </a:r>
            <a:r>
              <a:rPr lang="en-ZA" sz="1100" dirty="0" smtClean="0"/>
              <a:t>refeds.org/federations/federations-map, May 2017</a:t>
            </a:r>
            <a:endParaRPr lang="en-ZA" sz="1100" dirty="0"/>
          </a:p>
        </p:txBody>
      </p:sp>
      <p:pic>
        <p:nvPicPr>
          <p:cNvPr id="6" name="Picture 2" descr="REFE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180861"/>
            <a:ext cx="266700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520" y="890424"/>
            <a:ext cx="8030696" cy="506800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818068" y="4675238"/>
            <a:ext cx="595631" cy="589937"/>
          </a:xfrm>
          <a:prstGeom prst="ellipse">
            <a:avLst/>
          </a:prstGeom>
          <a:noFill/>
          <a:ln w="38100">
            <a:solidFill>
              <a:srgbClr val="5DA9D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blogs.sun.ac.za/it/wp-content/themes/sunitv4/images/header/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r="-3166"/>
          <a:stretch/>
        </p:blipFill>
        <p:spPr bwMode="auto">
          <a:xfrm>
            <a:off x="3703462" y="3056157"/>
            <a:ext cx="2160000" cy="78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SAFIRE – South African Identity Federation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12</a:t>
            </a:fld>
            <a:endParaRPr lang="en-ZA"/>
          </a:p>
        </p:txBody>
      </p:sp>
      <p:pic>
        <p:nvPicPr>
          <p:cNvPr id="1028" name="Picture 4" descr="https://shib.nwu.ac.za/sample/nwu_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4445" r="6666" b="6665"/>
          <a:stretch/>
        </p:blipFill>
        <p:spPr bwMode="auto">
          <a:xfrm>
            <a:off x="5824851" y="270442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uct.ac.za/images/uct.ac.za/about/intro/logo/logocircles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26" y="4538879"/>
            <a:ext cx="1620000" cy="164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aml.uwc.ac.za/simplesaml/resources/uwc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851" y="854508"/>
            <a:ext cx="1620000" cy="164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www.csir.co.za/sites/all/themes/csir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26" y="1128188"/>
            <a:ext cx="1620000" cy="11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KA S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076" y="3132828"/>
            <a:ext cx="2160000" cy="5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arc.ac.za/wp-content/uploads/2017/04/ARC-LOGO-SQUARE-3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76" y="885881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www.dirisa.ac.za/wp-content/uploads/2016/10/Dirisa_text_small-e147557256016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076" y="1546848"/>
            <a:ext cx="1980000" cy="29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bs.twimg.com/profile_images/553068392874139649/UagOekEh_400x40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135" y="2606751"/>
            <a:ext cx="1679882" cy="167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6000" y="5249857"/>
            <a:ext cx="2317702" cy="475163"/>
          </a:xfrm>
          <a:prstGeom prst="rect">
            <a:avLst/>
          </a:prstGeom>
        </p:spPr>
      </p:pic>
      <p:pic>
        <p:nvPicPr>
          <p:cNvPr id="3076" name="Picture 4" descr="Image result for figshare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288" y="4822558"/>
            <a:ext cx="2214012" cy="110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863463" y="6406384"/>
            <a:ext cx="5320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100" dirty="0"/>
              <a:t>https://safire.ac.za/participants/idp/list</a:t>
            </a:r>
            <a:r>
              <a:rPr lang="en-ZA" sz="1100" dirty="0" smtClean="0"/>
              <a:t>/ &amp; https</a:t>
            </a:r>
            <a:r>
              <a:rPr lang="en-ZA" sz="1100" dirty="0"/>
              <a:t>://</a:t>
            </a:r>
            <a:r>
              <a:rPr lang="en-ZA" sz="1100" dirty="0" smtClean="0"/>
              <a:t>safire.ac.za/participants/sp/list</a:t>
            </a:r>
            <a:r>
              <a:rPr lang="en-ZA" sz="1100" dirty="0"/>
              <a:t>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16834" y="4926691"/>
            <a:ext cx="715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b="1" dirty="0" smtClean="0"/>
              <a:t>…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281737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Inter-federation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2800" dirty="0" smtClean="0"/>
              <a:t>Inter-federation is the linking of one (academic) federation to another</a:t>
            </a:r>
          </a:p>
          <a:p>
            <a:r>
              <a:rPr lang="en-ZA" sz="2800" dirty="0" smtClean="0"/>
              <a:t>Through inter-federation we can gain access to services that are not yet available in our own country</a:t>
            </a:r>
          </a:p>
          <a:p>
            <a:r>
              <a:rPr lang="en-ZA" sz="2800" dirty="0" smtClean="0"/>
              <a:t>Service providers can gain access to customers</a:t>
            </a:r>
            <a:endParaRPr lang="en-Z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13</a:t>
            </a:fld>
            <a:endParaRPr lang="en-ZA"/>
          </a:p>
        </p:txBody>
      </p:sp>
      <p:pic>
        <p:nvPicPr>
          <p:cNvPr id="2050" name="Picture 2" descr="Image result for edugain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620" y="4102324"/>
            <a:ext cx="5286495" cy="137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7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Integrating SAFIRE with ORCID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317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Log into ORCID with an institutional account</a:t>
            </a:r>
            <a:endParaRPr lang="en-ZA" dirty="0"/>
          </a:p>
        </p:txBody>
      </p:sp>
      <p:pic>
        <p:nvPicPr>
          <p:cNvPr id="7" name="UCT ORCID Login 2017041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8738" y="1466850"/>
            <a:ext cx="7315200" cy="39131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3642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Integrating </a:t>
            </a:r>
            <a:r>
              <a:rPr lang="en-ZA" dirty="0" smtClean="0"/>
              <a:t>ORCID with SAFIRE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79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Representing ORCID </a:t>
            </a:r>
            <a:r>
              <a:rPr lang="en-ZA" dirty="0" err="1" smtClean="0"/>
              <a:t>iDs</a:t>
            </a:r>
            <a:r>
              <a:rPr lang="en-ZA" dirty="0" smtClean="0"/>
              <a:t> in federation</a:t>
            </a:r>
            <a:endParaRPr lang="en-Z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Federations use a more-or-less standardised set of attributes</a:t>
            </a:r>
          </a:p>
          <a:p>
            <a:r>
              <a:rPr lang="en-ZA" dirty="0" smtClean="0"/>
              <a:t>An attribute to support ORCID </a:t>
            </a:r>
            <a:r>
              <a:rPr lang="en-ZA" dirty="0" err="1" smtClean="0"/>
              <a:t>iDs</a:t>
            </a:r>
            <a:r>
              <a:rPr lang="en-ZA" dirty="0" smtClean="0"/>
              <a:t> was introduced into the </a:t>
            </a:r>
            <a:r>
              <a:rPr lang="en-ZA" dirty="0" err="1" smtClean="0"/>
              <a:t>eduPerson</a:t>
            </a:r>
            <a:r>
              <a:rPr lang="en-ZA" dirty="0" smtClean="0"/>
              <a:t> specification in February 2016:</a:t>
            </a:r>
          </a:p>
          <a:p>
            <a:endParaRPr lang="en-ZA" sz="2000" dirty="0" smtClean="0"/>
          </a:p>
          <a:p>
            <a:pPr marL="0" indent="0" algn="ctr">
              <a:buNone/>
            </a:pPr>
            <a:r>
              <a:rPr lang="en-ZA" sz="4800" b="1" dirty="0" err="1" smtClean="0"/>
              <a:t>eduPersonOrcid</a:t>
            </a:r>
            <a:endParaRPr lang="en-ZA" b="1" dirty="0" smtClean="0"/>
          </a:p>
          <a:p>
            <a:endParaRPr lang="en-ZA" sz="2000" dirty="0" smtClean="0"/>
          </a:p>
          <a:p>
            <a:r>
              <a:rPr lang="en-ZA" dirty="0" smtClean="0"/>
              <a:t>SAFIRE supports </a:t>
            </a:r>
            <a:r>
              <a:rPr lang="en-ZA" dirty="0" err="1" smtClean="0"/>
              <a:t>eduPersonOrcid</a:t>
            </a:r>
            <a:endParaRPr lang="en-ZA" dirty="0" smtClean="0"/>
          </a:p>
          <a:p>
            <a:r>
              <a:rPr lang="en-ZA" dirty="0" smtClean="0"/>
              <a:t>BUT </a:t>
            </a:r>
            <a:r>
              <a:rPr lang="en-ZA" b="1" dirty="0" smtClean="0"/>
              <a:t>home institutions need to release it</a:t>
            </a:r>
            <a:r>
              <a:rPr lang="en-ZA" dirty="0" smtClean="0"/>
              <a:t>!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17</a:t>
            </a:fld>
            <a:endParaRPr lang="en-ZA"/>
          </a:p>
        </p:txBody>
      </p:sp>
      <p:sp>
        <p:nvSpPr>
          <p:cNvPr id="7" name="TextBox 6"/>
          <p:cNvSpPr txBox="1"/>
          <p:nvPr/>
        </p:nvSpPr>
        <p:spPr>
          <a:xfrm>
            <a:off x="3598606" y="6408107"/>
            <a:ext cx="75858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100" dirty="0"/>
              <a:t>http://</a:t>
            </a:r>
            <a:r>
              <a:rPr lang="en-ZA" sz="1100" dirty="0" smtClean="0"/>
              <a:t>software.internet2.edu/eduperson/internet2-mace-dir-eduperson-201602.html#eduPersonOrcid</a:t>
            </a:r>
          </a:p>
          <a:p>
            <a:pPr algn="r"/>
            <a:r>
              <a:rPr lang="en-ZA" sz="1100" dirty="0"/>
              <a:t>https://safire.ac.za/technical/attributes/edupersonorcid/</a:t>
            </a:r>
          </a:p>
        </p:txBody>
      </p:sp>
    </p:spTree>
    <p:extLst>
      <p:ext uri="{BB962C8B-B14F-4D97-AF65-F5344CB8AC3E}">
        <p14:creationId xmlns:p14="http://schemas.microsoft.com/office/powerpoint/2010/main" val="272246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Release your ORCID to other sites</a:t>
            </a:r>
            <a:endParaRPr lang="en-ZA" dirty="0"/>
          </a:p>
        </p:txBody>
      </p:sp>
      <p:pic>
        <p:nvPicPr>
          <p:cNvPr id="7" name="Haka ORCID 2017102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8738" y="1446213"/>
            <a:ext cx="7315200" cy="39560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324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Further possibilities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9279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514350" indent="-514350" algn="ctr">
              <a:buFont typeface="+mj-lt"/>
              <a:buAutoNum type="arabicPeriod"/>
            </a:pPr>
            <a:r>
              <a:rPr lang="en-ZA" dirty="0" smtClean="0"/>
              <a:t>What is SAFIRE?</a:t>
            </a:r>
          </a:p>
          <a:p>
            <a:pPr marL="514350" indent="-514350" algn="ctr">
              <a:buFont typeface="+mj-lt"/>
              <a:buAutoNum type="arabicPeriod"/>
            </a:pPr>
            <a:endParaRPr lang="en-ZA" dirty="0" smtClean="0"/>
          </a:p>
          <a:p>
            <a:pPr marL="514350" indent="-514350" algn="ctr">
              <a:buFont typeface="+mj-lt"/>
              <a:buAutoNum type="arabicPeriod"/>
            </a:pPr>
            <a:r>
              <a:rPr lang="en-ZA" dirty="0" smtClean="0"/>
              <a:t>Integrating SAFIRE with ORCID</a:t>
            </a:r>
          </a:p>
          <a:p>
            <a:pPr marL="514350" indent="-514350" algn="ctr">
              <a:buFont typeface="+mj-lt"/>
              <a:buAutoNum type="arabicPeriod"/>
            </a:pPr>
            <a:endParaRPr lang="en-ZA" dirty="0" smtClean="0"/>
          </a:p>
          <a:p>
            <a:pPr marL="514350" indent="-514350" algn="ctr">
              <a:buFont typeface="+mj-lt"/>
              <a:buAutoNum type="arabicPeriod"/>
            </a:pPr>
            <a:r>
              <a:rPr lang="en-ZA" dirty="0" smtClean="0"/>
              <a:t>Integrating ORCID with SAFIRE</a:t>
            </a:r>
          </a:p>
          <a:p>
            <a:pPr marL="514350" indent="-514350" algn="ctr">
              <a:buFont typeface="+mj-lt"/>
              <a:buAutoNum type="arabicPeriod"/>
            </a:pPr>
            <a:endParaRPr lang="en-ZA" dirty="0" smtClean="0"/>
          </a:p>
          <a:p>
            <a:pPr marL="514350" indent="-514350" algn="ctr">
              <a:buFont typeface="+mj-lt"/>
              <a:buAutoNum type="arabicPeriod"/>
            </a:pPr>
            <a:r>
              <a:rPr lang="en-ZA" dirty="0" smtClean="0"/>
              <a:t>Further possibilities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8883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SAFIRE ORCID Attribute Authority</a:t>
            </a:r>
            <a:endParaRPr lang="en-Z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SAFIRE’s hub-and-spoke architecture allows it to augment the information provided by home organisations</a:t>
            </a:r>
          </a:p>
          <a:p>
            <a:r>
              <a:rPr lang="en-ZA" dirty="0" smtClean="0"/>
              <a:t>This could include allowing individual researchers to link their ORCID </a:t>
            </a:r>
            <a:r>
              <a:rPr lang="en-ZA" dirty="0" err="1" smtClean="0"/>
              <a:t>iD</a:t>
            </a:r>
            <a:r>
              <a:rPr lang="en-ZA" dirty="0" smtClean="0"/>
              <a:t> to an institutional account</a:t>
            </a:r>
          </a:p>
          <a:p>
            <a:r>
              <a:rPr lang="en-ZA" dirty="0" smtClean="0"/>
              <a:t>BUT this potentially has significant implications for SAFIRE’s privacy policy</a:t>
            </a:r>
          </a:p>
          <a:p>
            <a:r>
              <a:rPr lang="en-ZA" dirty="0" smtClean="0"/>
              <a:t>And we need to understand how to best leverage this to populate ORCID</a:t>
            </a:r>
          </a:p>
          <a:p>
            <a:r>
              <a:rPr lang="en-ZA" dirty="0" smtClean="0"/>
              <a:t>So a lot more work is required…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20</a:t>
            </a:fld>
            <a:endParaRPr lang="en-ZA"/>
          </a:p>
        </p:txBody>
      </p:sp>
      <p:sp>
        <p:nvSpPr>
          <p:cNvPr id="3" name="Rectangular Callout 2"/>
          <p:cNvSpPr/>
          <p:nvPr/>
        </p:nvSpPr>
        <p:spPr>
          <a:xfrm>
            <a:off x="914401" y="4928607"/>
            <a:ext cx="1179870" cy="1162477"/>
          </a:xfrm>
          <a:prstGeom prst="wedgeRectCallout">
            <a:avLst>
              <a:gd name="adj1" fmla="val 5861"/>
              <a:gd name="adj2" fmla="val -904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8" name="Picture 2" descr="https://media.licdn.com/mpr/mpr/shrink_100_100/AAIA_wDGAAAAAQAAAAAAAAnHAAAAJDllZWUwZTEyLWFiY2ItNGNhMC04ZGUxLWZiNmQ5YzZhMDY5Y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12" y="503224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96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8258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What is SAFIRE?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5385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4</a:t>
            </a:fld>
            <a:endParaRPr lang="en-Z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0866"/>
            <a:ext cx="11861878" cy="256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2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Identity Federations</a:t>
            </a:r>
            <a:endParaRPr lang="en-Z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A brief introduction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1829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Federated Identity</a:t>
            </a:r>
            <a:endParaRPr lang="en-Z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3200" dirty="0"/>
              <a:t>A federated identity in information technology is the means of linking a person's electronic identity and attributes, stored across multiple distinct identity management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6</a:t>
            </a:fld>
            <a:endParaRPr lang="en-ZA"/>
          </a:p>
        </p:txBody>
      </p:sp>
      <p:sp>
        <p:nvSpPr>
          <p:cNvPr id="8" name="TextBox 7"/>
          <p:cNvSpPr txBox="1"/>
          <p:nvPr/>
        </p:nvSpPr>
        <p:spPr>
          <a:xfrm>
            <a:off x="7405882" y="6408107"/>
            <a:ext cx="3778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100" dirty="0"/>
              <a:t>https://en.wikipedia.org/wiki/Federated_identity</a:t>
            </a:r>
          </a:p>
        </p:txBody>
      </p:sp>
    </p:spTree>
    <p:extLst>
      <p:ext uri="{BB962C8B-B14F-4D97-AF65-F5344CB8AC3E}">
        <p14:creationId xmlns:p14="http://schemas.microsoft.com/office/powerpoint/2010/main" val="295801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Federated Identity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7</a:t>
            </a:fld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147" y="2871164"/>
            <a:ext cx="988125" cy="986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360" y="1768887"/>
            <a:ext cx="869550" cy="62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787" y="3023478"/>
            <a:ext cx="869550" cy="62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787" y="4392874"/>
            <a:ext cx="869550" cy="62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7734" y="1818012"/>
            <a:ext cx="988125" cy="9570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4589" y="3015415"/>
            <a:ext cx="988125" cy="986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4589" y="4121649"/>
            <a:ext cx="988125" cy="9866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9610" y="1892011"/>
            <a:ext cx="622519" cy="8090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9610" y="4210448"/>
            <a:ext cx="622519" cy="8090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3687" y="3104214"/>
            <a:ext cx="622519" cy="809067"/>
          </a:xfrm>
          <a:prstGeom prst="rect">
            <a:avLst/>
          </a:prstGeom>
        </p:spPr>
      </p:pic>
      <p:cxnSp>
        <p:nvCxnSpPr>
          <p:cNvPr id="18" name="Straight Connector 17"/>
          <p:cNvCxnSpPr>
            <a:stCxn id="10" idx="3"/>
            <a:endCxn id="6" idx="1"/>
          </p:cNvCxnSpPr>
          <p:nvPr/>
        </p:nvCxnSpPr>
        <p:spPr>
          <a:xfrm>
            <a:off x="6235859" y="2296546"/>
            <a:ext cx="1187288" cy="106795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8" idx="1"/>
            <a:endCxn id="6" idx="3"/>
          </p:cNvCxnSpPr>
          <p:nvPr/>
        </p:nvCxnSpPr>
        <p:spPr>
          <a:xfrm flipH="1">
            <a:off x="8411272" y="3334278"/>
            <a:ext cx="1801515" cy="302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3"/>
          </p:cNvCxnSpPr>
          <p:nvPr/>
        </p:nvCxnSpPr>
        <p:spPr>
          <a:xfrm flipV="1">
            <a:off x="6262714" y="3508747"/>
            <a:ext cx="1160433" cy="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288748" y="3652998"/>
            <a:ext cx="1134399" cy="948952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7" idx="1"/>
          </p:cNvCxnSpPr>
          <p:nvPr/>
        </p:nvCxnSpPr>
        <p:spPr>
          <a:xfrm flipV="1">
            <a:off x="8411272" y="2079687"/>
            <a:ext cx="1788088" cy="1088819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9" idx="1"/>
          </p:cNvCxnSpPr>
          <p:nvPr/>
        </p:nvCxnSpPr>
        <p:spPr>
          <a:xfrm>
            <a:off x="8424699" y="3530270"/>
            <a:ext cx="1788088" cy="117340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411272" y="3435311"/>
            <a:ext cx="1777021" cy="1166639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8397845" y="1977963"/>
            <a:ext cx="1782555" cy="112625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37994" y="768545"/>
            <a:ext cx="241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Identity Providers</a:t>
            </a:r>
          </a:p>
          <a:p>
            <a:pPr algn="ctr"/>
            <a:r>
              <a:rPr lang="en-ZA" dirty="0" smtClean="0"/>
              <a:t>(Home Organisations)</a:t>
            </a:r>
            <a:endParaRPr lang="en-ZA" dirty="0"/>
          </a:p>
        </p:txBody>
      </p:sp>
      <p:sp>
        <p:nvSpPr>
          <p:cNvPr id="27" name="TextBox 26"/>
          <p:cNvSpPr txBox="1"/>
          <p:nvPr/>
        </p:nvSpPr>
        <p:spPr>
          <a:xfrm>
            <a:off x="6707469" y="786490"/>
            <a:ext cx="241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Identity</a:t>
            </a:r>
            <a:br>
              <a:rPr lang="en-ZA" dirty="0" smtClean="0"/>
            </a:br>
            <a:r>
              <a:rPr lang="en-ZA" dirty="0" smtClean="0"/>
              <a:t>Federation</a:t>
            </a:r>
            <a:endParaRPr lang="en-ZA" dirty="0"/>
          </a:p>
        </p:txBody>
      </p:sp>
      <p:sp>
        <p:nvSpPr>
          <p:cNvPr id="28" name="TextBox 27"/>
          <p:cNvSpPr txBox="1"/>
          <p:nvPr/>
        </p:nvSpPr>
        <p:spPr>
          <a:xfrm>
            <a:off x="9424395" y="791460"/>
            <a:ext cx="241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Service Providers’ Web Sites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083" y="5762270"/>
            <a:ext cx="869550" cy="621600"/>
          </a:xfrm>
          <a:prstGeom prst="rect">
            <a:avLst/>
          </a:prstGeom>
        </p:spPr>
      </p:pic>
      <p:cxnSp>
        <p:nvCxnSpPr>
          <p:cNvPr id="43" name="Straight Connector 42"/>
          <p:cNvCxnSpPr>
            <a:endCxn id="36" idx="1"/>
          </p:cNvCxnSpPr>
          <p:nvPr/>
        </p:nvCxnSpPr>
        <p:spPr>
          <a:xfrm>
            <a:off x="8336902" y="3722436"/>
            <a:ext cx="1891181" cy="235063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https://orcid.org/sites/default/files/images/orcid_128x12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090" y="4478157"/>
            <a:ext cx="470080" cy="47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nih transparen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663" y="3144787"/>
            <a:ext cx="674380" cy="42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scopus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801" y="5883620"/>
            <a:ext cx="455370" cy="44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plumber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75" y="3652998"/>
            <a:ext cx="2692679" cy="312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01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5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75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5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Why not just use Google?</a:t>
            </a:r>
            <a:endParaRPr lang="en-Z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ZA" sz="2400" dirty="0" smtClean="0"/>
              <a:t>All the major social network platforms provide federated identities…</a:t>
            </a:r>
          </a:p>
          <a:p>
            <a:endParaRPr lang="en-ZA" sz="2400" dirty="0" smtClean="0"/>
          </a:p>
          <a:p>
            <a:pPr marL="0" indent="0">
              <a:buNone/>
            </a:pPr>
            <a:endParaRPr lang="en-ZA" sz="2400" dirty="0" smtClean="0"/>
          </a:p>
          <a:p>
            <a:r>
              <a:rPr lang="en-ZA" sz="2400" dirty="0" smtClean="0"/>
              <a:t>… so why don’t we just use these?</a:t>
            </a:r>
          </a:p>
          <a:p>
            <a:endParaRPr lang="en-ZA" sz="2400" dirty="0" smtClean="0"/>
          </a:p>
          <a:p>
            <a:r>
              <a:rPr lang="en-ZA" sz="2400" dirty="0" smtClean="0"/>
              <a:t>They all have one major drawback – they are self asserted</a:t>
            </a:r>
          </a:p>
          <a:p>
            <a:r>
              <a:rPr lang="en-ZA" sz="2400" dirty="0" smtClean="0"/>
              <a:t>This means you cannot trust any of the information</a:t>
            </a:r>
          </a:p>
          <a:p>
            <a:r>
              <a:rPr lang="en-ZA" sz="2400" dirty="0" smtClean="0"/>
              <a:t>This is often okay, but…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8</a:t>
            </a:fld>
            <a:endParaRPr lang="en-ZA"/>
          </a:p>
        </p:txBody>
      </p:sp>
      <p:pic>
        <p:nvPicPr>
          <p:cNvPr id="1028" name="Picture 4" descr="enter image description 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77" y="1770569"/>
            <a:ext cx="192405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codenameone.com/img/blog/google-sign-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605" y="1752570"/>
            <a:ext cx="2160000" cy="47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log in linked 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193" y="1728953"/>
            <a:ext cx="2160000" cy="5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54646" y="5401854"/>
            <a:ext cx="6107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/>
              <a:t>d</a:t>
            </a:r>
            <a:r>
              <a:rPr lang="en-ZA" sz="3600" dirty="0" smtClean="0"/>
              <a:t>onald.trump17@gmail.com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8713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Academic Identity Federations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2800" dirty="0" smtClean="0"/>
              <a:t>Academic identity federations exist to solve the trust problem</a:t>
            </a:r>
          </a:p>
          <a:p>
            <a:r>
              <a:rPr lang="en-ZA" sz="2800" dirty="0" smtClean="0"/>
              <a:t>Your home organisation – university, research council, </a:t>
            </a:r>
            <a:r>
              <a:rPr lang="en-ZA" sz="2800" dirty="0" err="1" smtClean="0"/>
              <a:t>etc</a:t>
            </a:r>
            <a:r>
              <a:rPr lang="en-ZA" sz="2800" dirty="0" smtClean="0"/>
              <a:t> – knows a lot about you</a:t>
            </a:r>
          </a:p>
          <a:p>
            <a:r>
              <a:rPr lang="en-ZA" sz="2800" dirty="0" smtClean="0"/>
              <a:t>They also know stuff specific to higher education (</a:t>
            </a:r>
            <a:r>
              <a:rPr lang="en-ZA" dirty="0" smtClean="0"/>
              <a:t>HEMIS, RIMS, ORCID </a:t>
            </a:r>
            <a:r>
              <a:rPr lang="en-ZA" dirty="0" err="1" smtClean="0"/>
              <a:t>iD</a:t>
            </a:r>
            <a:r>
              <a:rPr lang="en-ZA" dirty="0" smtClean="0"/>
              <a:t>)</a:t>
            </a:r>
          </a:p>
          <a:p>
            <a:r>
              <a:rPr lang="en-ZA" sz="2800" dirty="0" smtClean="0"/>
              <a:t>They’re pretty good at checking this stuff</a:t>
            </a:r>
          </a:p>
          <a:p>
            <a:r>
              <a:rPr lang="en-ZA" sz="2800" dirty="0" smtClean="0"/>
              <a:t>This makes them ideal to act as identity providers</a:t>
            </a:r>
            <a:endParaRPr lang="en-Z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9</a:t>
            </a:fld>
            <a:endParaRPr lang="en-ZA"/>
          </a:p>
        </p:txBody>
      </p:sp>
      <p:sp>
        <p:nvSpPr>
          <p:cNvPr id="5" name="TextBox 4"/>
          <p:cNvSpPr txBox="1"/>
          <p:nvPr/>
        </p:nvSpPr>
        <p:spPr>
          <a:xfrm>
            <a:off x="252919" y="3101262"/>
            <a:ext cx="3161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strike="sngStrike" dirty="0">
                <a:solidFill>
                  <a:schemeClr val="bg1"/>
                </a:solidFill>
                <a:latin typeface="Esphimere Light" panose="020B0403030000020004" pitchFamily="34" charset="0"/>
                <a:ea typeface="Esphimere Light" panose="020B0403030000020004" pitchFamily="34" charset="0"/>
              </a:rPr>
              <a:t> </a:t>
            </a:r>
            <a:r>
              <a:rPr lang="en-ZA" sz="3600" strike="sngStrike" dirty="0" smtClean="0">
                <a:solidFill>
                  <a:schemeClr val="bg1"/>
                </a:solidFill>
                <a:latin typeface="Esphimere Light" panose="020B0403030000020004" pitchFamily="34" charset="0"/>
                <a:ea typeface="Esphimere Light" panose="020B0403030000020004" pitchFamily="34" charset="0"/>
              </a:rPr>
              <a:t>              </a:t>
            </a:r>
            <a:r>
              <a:rPr lang="en-ZA" sz="3600" dirty="0" smtClean="0">
                <a:solidFill>
                  <a:schemeClr val="bg1"/>
                </a:solidFill>
                <a:latin typeface="Esphimere Light" panose="020B0403030000020004" pitchFamily="34" charset="0"/>
                <a:ea typeface="Esphimere Light" panose="020B0403030000020004" pitchFamily="34" charset="0"/>
              </a:rPr>
              <a:t> Trust</a:t>
            </a:r>
            <a:endParaRPr lang="en-ZA" sz="3600" dirty="0">
              <a:solidFill>
                <a:schemeClr val="bg1"/>
              </a:solidFill>
              <a:latin typeface="Esphimere Light" panose="020B0403030000020004" pitchFamily="34" charset="0"/>
              <a:ea typeface="Esphimere Light" panose="020B040303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94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theme/theme1.xml><?xml version="1.0" encoding="utf-8"?>
<a:theme xmlns:a="http://schemas.openxmlformats.org/drawingml/2006/main" name="SAFIRE">
  <a:themeElements>
    <a:clrScheme name="SAFIR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A77FB2"/>
      </a:accent1>
      <a:accent2>
        <a:srgbClr val="FAB900"/>
      </a:accent2>
      <a:accent3>
        <a:srgbClr val="90BB23"/>
      </a:accent3>
      <a:accent4>
        <a:srgbClr val="EE7008"/>
      </a:accent4>
      <a:accent5>
        <a:srgbClr val="6A488E"/>
      </a:accent5>
      <a:accent6>
        <a:srgbClr val="D5393D"/>
      </a:accent6>
      <a:hlink>
        <a:srgbClr val="90BB23"/>
      </a:hlink>
      <a:folHlink>
        <a:srgbClr val="EE7008"/>
      </a:folHlink>
    </a:clrScheme>
    <a:fontScheme name="Custom 1">
      <a:majorFont>
        <a:latin typeface="Esphimere Light"/>
        <a:ea typeface=""/>
        <a:cs typeface=""/>
      </a:majorFont>
      <a:minorFont>
        <a:latin typeface="Arial Unicode MS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29400C5-9B23-44AA-9F88-7F7892F0EC2E}" vid="{E5EF56D0-9EE5-4261-9C38-7BEAD6FC1E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618</Words>
  <Application>Microsoft Office PowerPoint</Application>
  <PresentationFormat>Widescreen</PresentationFormat>
  <Paragraphs>129</Paragraphs>
  <Slides>21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Esphimere</vt:lpstr>
      <vt:lpstr>Arial Unicode MS</vt:lpstr>
      <vt:lpstr>Calibri</vt:lpstr>
      <vt:lpstr>Rounded Elegance</vt:lpstr>
      <vt:lpstr>Wingdings 2</vt:lpstr>
      <vt:lpstr>Esphimere Light</vt:lpstr>
      <vt:lpstr>SAFIRE</vt:lpstr>
      <vt:lpstr>ORCID and SAFIRE Integration</vt:lpstr>
      <vt:lpstr>PowerPoint Presentation</vt:lpstr>
      <vt:lpstr>What is SAFIRE?</vt:lpstr>
      <vt:lpstr>PowerPoint Presentation</vt:lpstr>
      <vt:lpstr>Identity Federations</vt:lpstr>
      <vt:lpstr>Federated Identity</vt:lpstr>
      <vt:lpstr>Federated Identity</vt:lpstr>
      <vt:lpstr>Why not just use Google?</vt:lpstr>
      <vt:lpstr>Academic Identity Federations</vt:lpstr>
      <vt:lpstr>Academic Federation Operators</vt:lpstr>
      <vt:lpstr>Academic Federations Around the World</vt:lpstr>
      <vt:lpstr>SAFIRE – South African Identity Federation</vt:lpstr>
      <vt:lpstr>Inter-federation</vt:lpstr>
      <vt:lpstr>Integrating SAFIRE with ORCID</vt:lpstr>
      <vt:lpstr>Log into ORCID with an institutional account</vt:lpstr>
      <vt:lpstr>Integrating ORCID with SAFIRE</vt:lpstr>
      <vt:lpstr>Representing ORCID iDs in federation</vt:lpstr>
      <vt:lpstr>Release your ORCID to other sites</vt:lpstr>
      <vt:lpstr>Further possibilities</vt:lpstr>
      <vt:lpstr>SAFIRE ORCID Attribute Authority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2017-03-22T18:27:40Z</dcterms:created>
  <dcterms:modified xsi:type="dcterms:W3CDTF">2017-10-25T05:55:51Z</dcterms:modified>
</cp:coreProperties>
</file>