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26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8" r:id="rId10"/>
    <p:sldId id="284" r:id="rId11"/>
    <p:sldId id="285" r:id="rId12"/>
    <p:sldId id="286" r:id="rId13"/>
    <p:sldId id="287" r:id="rId14"/>
    <p:sldId id="266" r:id="rId15"/>
    <p:sldId id="267" r:id="rId16"/>
    <p:sldId id="269" r:id="rId17"/>
    <p:sldId id="270" r:id="rId18"/>
    <p:sldId id="272" r:id="rId19"/>
    <p:sldId id="271" r:id="rId20"/>
    <p:sldId id="275" r:id="rId21"/>
    <p:sldId id="273" r:id="rId22"/>
  </p:sldIdLst>
  <p:sldSz cx="12192000" cy="6858000"/>
  <p:notesSz cx="6858000" cy="9144000"/>
  <p:embeddedFontLst>
    <p:embeddedFont>
      <p:font typeface="Wingdings 2" panose="05020102010507070707" pitchFamily="18" charset="2"/>
      <p:regular r:id="rId25"/>
    </p:embeddedFont>
    <p:embeddedFont>
      <p:font typeface="Esphimere" panose="020B0603030000020004" pitchFamily="34" charset="0"/>
      <p:regular r:id="rId26"/>
      <p:bold r:id="rId27"/>
    </p:embeddedFont>
    <p:embeddedFont>
      <p:font typeface="Esphimere Light" panose="020B0403030000020004" pitchFamily="34" charset="0"/>
      <p:regular r:id="rId28"/>
    </p:embeddedFont>
    <p:embeddedFont>
      <p:font typeface="Rounded Elegance" panose="02020603050405020304" pitchFamily="18" charset="0"/>
      <p:regular r:id="rId29"/>
    </p:embeddedFont>
    <p:embeddedFont>
      <p:font typeface="Arial Unicode MS" panose="020B0604020202020204" pitchFamily="3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9DD"/>
    <a:srgbClr val="25326E"/>
    <a:srgbClr val="A6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87342" autoAdjust="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outlineViewPr>
    <p:cViewPr>
      <p:scale>
        <a:sx n="33" d="100"/>
        <a:sy n="33" d="100"/>
      </p:scale>
      <p:origin x="0" y="-316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A2101-06F9-476E-A91B-AEDD4B962746}" type="datetimeFigureOut">
              <a:rPr lang="en-ZA" smtClean="0"/>
              <a:t>2017/10/24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8AC71-2F8F-426E-9194-CD003F069B9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659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A9C55-D845-48A4-9817-F79F71CA8AF2}" type="datetimeFigureOut">
              <a:rPr lang="en-ZA" smtClean="0"/>
              <a:t>2017/10/24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A0BB7-5720-4614-903E-2A611CDF7B0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2661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Explain</a:t>
            </a:r>
            <a:r>
              <a:rPr lang="en-ZA" baseline="0" dirty="0" smtClean="0"/>
              <a:t> the concepts of identity, attributes, and identity management systems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893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https://learn.nsrc.org/fedidm/service_providers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5943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https://learn.nsrc.org/fedidm/iam_researchers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4063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FIM4R</a:t>
            </a:r>
            <a:r>
              <a:rPr lang="en-ZA" baseline="0" dirty="0" smtClean="0"/>
              <a:t> is the Federated Identity Management for Researchers working group, comprising researchers from large science projects like CERN, Science &amp; Technology Facilities Council (UK), European Bioinformatics Group, etc. They published findings in 2012, which are summarised on this page. Heather Flannigan expands on them at https://learn.nsrc.org/fedidm/iam_researchers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8029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Tag cloud shows frequency</a:t>
            </a:r>
            <a:r>
              <a:rPr lang="en-ZA" baseline="0" dirty="0" smtClean="0"/>
              <a:t> (number of federations) of various academic publishers in eduGAIN metadata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523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835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Would</a:t>
            </a:r>
            <a:r>
              <a:rPr lang="en-ZA" baseline="0" dirty="0" smtClean="0"/>
              <a:t> you allow Donald.trump17@gmail.com access to sensitive medical records?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151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834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9241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https://refeds.org/category/research-and-scholarship</a:t>
            </a:r>
          </a:p>
          <a:p>
            <a:r>
              <a:rPr lang="en-ZA" dirty="0" smtClean="0"/>
              <a:t>https://refeds.org/sirtfi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530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0861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This is</a:t>
            </a:r>
            <a:r>
              <a:rPr lang="en-ZA" baseline="0" dirty="0" smtClean="0"/>
              <a:t> probably the ultimate goal of federation, but also an unrealistic one. “fewer identities” is probably more realistic.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489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https://learn.nsrc.org/fedidm/idfed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A0BB7-5720-4614-903E-2A611CDF7B09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1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  <a:latin typeface="Rounded Elegance" panose="02020603050405020304" pitchFamily="18" charset="0"/>
                <a:ea typeface="Rounded Elegance" panose="02020603050405020304" pitchFamily="18" charset="0"/>
                <a:cs typeface="Rounded Elegance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Esphimere" panose="020B0603030000020004" pitchFamily="34" charset="0"/>
                <a:ea typeface="Esphimere" panose="020B06030300000200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598" y="6420816"/>
            <a:ext cx="670476" cy="236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394" y="5467738"/>
            <a:ext cx="2899667" cy="628261"/>
          </a:xfrm>
          <a:prstGeom prst="rect">
            <a:avLst/>
          </a:prstGeom>
        </p:spPr>
      </p:pic>
      <p:pic>
        <p:nvPicPr>
          <p:cNvPr id="1026" name="Picture 2" descr="http://www.tenet.ac.za/++theme++tenet/images/tenet-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6282" y="159978"/>
            <a:ext cx="1043792" cy="53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47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668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108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2980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96226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0880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256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974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578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303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rgbClr val="5D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2016/08/15</a:t>
            </a:r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3816C73-210A-41C5-B827-B7540F9CA7FC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32" y="66784"/>
            <a:ext cx="3005665" cy="6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Benefits to South African research of SAFIRE's eduGAIN membership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ZA" dirty="0" err="1" smtClean="0"/>
              <a:t>eResearch</a:t>
            </a:r>
            <a:r>
              <a:rPr lang="en-ZA" dirty="0" smtClean="0"/>
              <a:t> Africa 2017</a:t>
            </a:r>
            <a:br>
              <a:rPr lang="en-ZA" dirty="0" smtClean="0"/>
            </a:br>
            <a:r>
              <a:rPr lang="en-ZA" dirty="0" smtClean="0"/>
              <a:t>University of Cape Town, May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</a:t>
            </a:fld>
            <a:endParaRPr lang="en-ZA"/>
          </a:p>
        </p:txBody>
      </p:sp>
      <p:pic>
        <p:nvPicPr>
          <p:cNvPr id="5" name="Picture 2" descr="https://orcid.org/sites/default/files/images/orcid_128x1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8" y="6251395"/>
            <a:ext cx="470080" cy="47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0015" y="6301452"/>
            <a:ext cx="443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/>
              <a:t>orcid.org/0000-0002-9388-8592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920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Inter-federation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Inter-federation is the linking of one (academic) federation to another</a:t>
            </a:r>
          </a:p>
          <a:p>
            <a:r>
              <a:rPr lang="en-ZA" sz="2800" dirty="0" smtClean="0"/>
              <a:t>Through inter-federation we can gain access to services that are not yet available in our own country</a:t>
            </a:r>
          </a:p>
          <a:p>
            <a:r>
              <a:rPr lang="en-ZA" sz="2800" dirty="0" smtClean="0"/>
              <a:t>Service providers can gain access to customers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10</a:t>
            </a:fld>
            <a:endParaRPr lang="en-ZA"/>
          </a:p>
        </p:txBody>
      </p:sp>
      <p:pic>
        <p:nvPicPr>
          <p:cNvPr id="2050" name="Picture 2" descr="Image result for edugai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930" y="3860673"/>
            <a:ext cx="81438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South African Identity Federation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578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SAFIRE – South African Identity Federation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Academic identity federation for South Africa</a:t>
            </a:r>
          </a:p>
          <a:p>
            <a:r>
              <a:rPr lang="en-ZA" dirty="0" smtClean="0"/>
              <a:t>Conceived by the community and piloted over a number of years</a:t>
            </a:r>
          </a:p>
          <a:p>
            <a:r>
              <a:rPr lang="en-ZA" dirty="0"/>
              <a:t>S</a:t>
            </a:r>
            <a:r>
              <a:rPr lang="en-ZA" dirty="0" smtClean="0"/>
              <a:t>upported service operated by TENET</a:t>
            </a:r>
          </a:p>
          <a:p>
            <a:r>
              <a:rPr lang="en-ZA" dirty="0" smtClean="0"/>
              <a:t>Current identity providers: </a:t>
            </a:r>
          </a:p>
          <a:p>
            <a:pPr lvl="1"/>
            <a:r>
              <a:rPr lang="en-ZA" dirty="0" smtClean="0"/>
              <a:t>CSIR, NMMU, NWU, SUN, UCT, UWC…</a:t>
            </a:r>
            <a:endParaRPr lang="en-ZA" dirty="0"/>
          </a:p>
          <a:p>
            <a:r>
              <a:rPr lang="en-ZA" dirty="0" smtClean="0"/>
              <a:t>Member of eduGAIN (since February)</a:t>
            </a:r>
          </a:p>
          <a:p>
            <a:pPr lvl="1"/>
            <a:r>
              <a:rPr lang="en-ZA" dirty="0" smtClean="0"/>
              <a:t>48</a:t>
            </a:r>
            <a:r>
              <a:rPr lang="en-ZA" baseline="30000" dirty="0" smtClean="0"/>
              <a:t>th</a:t>
            </a:r>
            <a:r>
              <a:rPr lang="en-ZA" dirty="0" smtClean="0"/>
              <a:t> member / 41</a:t>
            </a:r>
            <a:r>
              <a:rPr lang="en-ZA" baseline="30000" dirty="0" smtClean="0"/>
              <a:t>st</a:t>
            </a:r>
            <a:r>
              <a:rPr lang="en-ZA" dirty="0" smtClean="0"/>
              <a:t> full participant</a:t>
            </a:r>
          </a:p>
          <a:p>
            <a:pPr lvl="1"/>
            <a:r>
              <a:rPr lang="en-ZA" dirty="0" smtClean="0"/>
              <a:t>1</a:t>
            </a:r>
            <a:r>
              <a:rPr lang="en-ZA" baseline="30000" dirty="0" smtClean="0"/>
              <a:t>st</a:t>
            </a:r>
            <a:r>
              <a:rPr lang="en-ZA" dirty="0" smtClean="0"/>
              <a:t> member in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472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pPr marL="0" indent="0" algn="ctr">
              <a:buNone/>
            </a:pPr>
            <a:r>
              <a:rPr lang="en-ZA" dirty="0" smtClean="0"/>
              <a:t>live demo?</a:t>
            </a:r>
          </a:p>
          <a:p>
            <a:endParaRPr lang="en-US" dirty="0"/>
          </a:p>
        </p:txBody>
      </p:sp>
      <p:pic>
        <p:nvPicPr>
          <p:cNvPr id="9" name="ORCID _ Connecting Research and Researchers - Google Chrome 2017_04_18 23_12_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7516" y="1846868"/>
            <a:ext cx="5898703" cy="315512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65139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11537 -0.01112 " pathEditMode="relative" rAng="0" ptsTypes="AA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8" y="-556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07000" y="20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So what does this all mean for R&amp;E?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31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One </a:t>
            </a:r>
            <a:r>
              <a:rPr lang="en-ZA" strike="sngStrike" dirty="0" smtClean="0"/>
              <a:t>ring </a:t>
            </a:r>
            <a:r>
              <a:rPr lang="en-ZA" dirty="0" smtClean="0"/>
              <a:t>identity to rule them all</a:t>
            </a:r>
            <a:endParaRPr lang="en-US" dirty="0"/>
          </a:p>
        </p:txBody>
      </p:sp>
      <p:pic>
        <p:nvPicPr>
          <p:cNvPr id="1028" name="Picture 4" descr="http://vignette1.wikia.nocookie.net/lotr/images/6/65/One_Ring_Render.png/revision/latest?cb=2015021800510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9882" y="863600"/>
            <a:ext cx="5912911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15</a:t>
            </a:fld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7740000" y="6418929"/>
            <a:ext cx="378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 smtClean="0"/>
              <a:t> Source: </a:t>
            </a:r>
            <a:r>
              <a:rPr lang="en-ZA" sz="1000" dirty="0"/>
              <a:t>http://lotr.wikia.com</a:t>
            </a:r>
          </a:p>
        </p:txBody>
      </p:sp>
    </p:spTree>
    <p:extLst>
      <p:ext uri="{BB962C8B-B14F-4D97-AF65-F5344CB8AC3E}">
        <p14:creationId xmlns:p14="http://schemas.microsoft.com/office/powerpoint/2010/main" val="270348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For identity providers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Simplified integration = lower costs</a:t>
            </a:r>
          </a:p>
          <a:p>
            <a:r>
              <a:rPr lang="en-ZA" dirty="0" smtClean="0"/>
              <a:t>Reuse of existing identity information</a:t>
            </a:r>
          </a:p>
          <a:p>
            <a:r>
              <a:rPr lang="en-ZA" dirty="0" smtClean="0"/>
              <a:t>Standardised attribute release</a:t>
            </a:r>
          </a:p>
          <a:p>
            <a:pPr lvl="1"/>
            <a:r>
              <a:rPr lang="en-ZA" dirty="0" smtClean="0"/>
              <a:t>The hub also</a:t>
            </a:r>
            <a:r>
              <a:rPr lang="en-ZA" baseline="0" dirty="0" smtClean="0"/>
              <a:t> helps by adding missing attributes</a:t>
            </a:r>
            <a:endParaRPr lang="en-ZA" dirty="0" smtClean="0"/>
          </a:p>
          <a:p>
            <a:r>
              <a:rPr lang="en-ZA" dirty="0" smtClean="0"/>
              <a:t>Mandatory consent</a:t>
            </a:r>
          </a:p>
          <a:p>
            <a:pPr lvl="1"/>
            <a:r>
              <a:rPr lang="en-ZA" dirty="0" smtClean="0"/>
              <a:t>Helps with POPI/privacy legislation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16</a:t>
            </a:fld>
            <a:endParaRPr lang="en-ZA"/>
          </a:p>
        </p:txBody>
      </p:sp>
      <p:sp>
        <p:nvSpPr>
          <p:cNvPr id="6" name="Cloud Callout 5"/>
          <p:cNvSpPr/>
          <p:nvPr/>
        </p:nvSpPr>
        <p:spPr>
          <a:xfrm>
            <a:off x="6794695" y="864108"/>
            <a:ext cx="4389773" cy="3187387"/>
          </a:xfrm>
          <a:prstGeom prst="cloudCallout">
            <a:avLst>
              <a:gd name="adj1" fmla="val 61162"/>
              <a:gd name="adj2" fmla="val 1096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/>
              <a:t>Things university management / IT departments care about, not researchers…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64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For service </a:t>
            </a:r>
            <a:r>
              <a:rPr lang="en-ZA" dirty="0"/>
              <a:t>p</a:t>
            </a:r>
            <a:r>
              <a:rPr lang="en-ZA" dirty="0" smtClean="0"/>
              <a:t>roviders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Access to existing, high quality identity information</a:t>
            </a:r>
          </a:p>
          <a:p>
            <a:r>
              <a:rPr lang="en-ZA" dirty="0" smtClean="0"/>
              <a:t>Reduced support costs</a:t>
            </a:r>
          </a:p>
          <a:p>
            <a:pPr lvl="1"/>
            <a:r>
              <a:rPr lang="en-ZA" dirty="0" smtClean="0"/>
              <a:t>P</a:t>
            </a:r>
            <a:r>
              <a:rPr lang="en-ZA" baseline="0" dirty="0" smtClean="0"/>
              <a:t>assword problems go to the </a:t>
            </a:r>
            <a:r>
              <a:rPr lang="en-ZA" baseline="0" dirty="0" err="1" smtClean="0"/>
              <a:t>IdP’s</a:t>
            </a:r>
            <a:r>
              <a:rPr lang="en-ZA" baseline="0" dirty="0" smtClean="0"/>
              <a:t> help desk</a:t>
            </a:r>
            <a:endParaRPr lang="en-ZA" dirty="0" smtClean="0"/>
          </a:p>
          <a:p>
            <a:r>
              <a:rPr lang="en-ZA" dirty="0" smtClean="0"/>
              <a:t>Helps comply with privacy and identity laws</a:t>
            </a:r>
          </a:p>
          <a:p>
            <a:r>
              <a:rPr lang="en-ZA" dirty="0" smtClean="0"/>
              <a:t>Less personal info = reduced risk</a:t>
            </a:r>
          </a:p>
          <a:p>
            <a:r>
              <a:rPr lang="en-ZA" dirty="0" smtClean="0"/>
              <a:t>Access is revoked when people leave</a:t>
            </a:r>
          </a:p>
          <a:p>
            <a:r>
              <a:rPr lang="en-ZA" dirty="0" smtClean="0"/>
              <a:t>Improved user experience – easier for people to get started using your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17</a:t>
            </a:fld>
            <a:endParaRPr lang="en-ZA"/>
          </a:p>
        </p:txBody>
      </p:sp>
      <p:sp>
        <p:nvSpPr>
          <p:cNvPr id="5" name="Cloud Callout 4"/>
          <p:cNvSpPr/>
          <p:nvPr/>
        </p:nvSpPr>
        <p:spPr>
          <a:xfrm>
            <a:off x="6794695" y="864108"/>
            <a:ext cx="4389773" cy="3187387"/>
          </a:xfrm>
          <a:prstGeom prst="cloudCallout">
            <a:avLst>
              <a:gd name="adj1" fmla="val 60842"/>
              <a:gd name="adj2" fmla="val 110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/>
              <a:t>Things CIOs / IT managers care about, not academics…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323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For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 smtClean="0"/>
              <a:t>Provides a new approach to electronic resource management</a:t>
            </a:r>
          </a:p>
          <a:p>
            <a:r>
              <a:rPr lang="en-ZA" dirty="0" smtClean="0"/>
              <a:t>Better control over who has access to your resources = better compliance with licensing agreements</a:t>
            </a:r>
          </a:p>
          <a:p>
            <a:r>
              <a:rPr lang="en-ZA" dirty="0" smtClean="0"/>
              <a:t>Allows you to downsize/decommission reverse proxies</a:t>
            </a:r>
          </a:p>
          <a:p>
            <a:pPr lvl="1"/>
            <a:r>
              <a:rPr lang="en-ZA" dirty="0" smtClean="0"/>
              <a:t>Deals with the burgeoning SSL subject</a:t>
            </a:r>
            <a:r>
              <a:rPr lang="en-ZA" baseline="0" dirty="0" smtClean="0"/>
              <a:t> alternative name </a:t>
            </a:r>
            <a:r>
              <a:rPr lang="en-ZA" dirty="0" smtClean="0"/>
              <a:t>problem</a:t>
            </a:r>
          </a:p>
          <a:p>
            <a:pPr lvl="0"/>
            <a:r>
              <a:rPr lang="en-US" dirty="0" smtClean="0"/>
              <a:t>Less confusing</a:t>
            </a:r>
            <a:r>
              <a:rPr lang="en-US" baseline="0" dirty="0" smtClean="0"/>
              <a:t> for your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18</a:t>
            </a:fld>
            <a:endParaRPr lang="en-ZA"/>
          </a:p>
        </p:txBody>
      </p:sp>
      <p:sp>
        <p:nvSpPr>
          <p:cNvPr id="6" name="Cloud Callout 5"/>
          <p:cNvSpPr/>
          <p:nvPr/>
        </p:nvSpPr>
        <p:spPr>
          <a:xfrm>
            <a:off x="6794695" y="864108"/>
            <a:ext cx="4389773" cy="3187387"/>
          </a:xfrm>
          <a:prstGeom prst="cloudCallout">
            <a:avLst>
              <a:gd name="adj1" fmla="val 60842"/>
              <a:gd name="adj2" fmla="val 1100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/>
              <a:t>Things library directors care about…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63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For academic &amp; research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dirty="0"/>
              <a:t>Immediate access to a wide range of existing global services via eduGAIN</a:t>
            </a:r>
          </a:p>
          <a:p>
            <a:r>
              <a:rPr lang="en-ZA" dirty="0"/>
              <a:t>One username and password to remember</a:t>
            </a:r>
          </a:p>
          <a:p>
            <a:r>
              <a:rPr lang="en-ZA" dirty="0"/>
              <a:t>Better control over your personal info</a:t>
            </a:r>
          </a:p>
          <a:p>
            <a:r>
              <a:rPr lang="en-ZA" dirty="0"/>
              <a:t>Fosters (global) </a:t>
            </a:r>
            <a:r>
              <a:rPr lang="en-ZA" dirty="0" smtClean="0"/>
              <a:t>collaboration</a:t>
            </a:r>
            <a:endParaRPr lang="en-US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/>
          </a:p>
          <a:p>
            <a:r>
              <a:rPr lang="en-ZA" dirty="0" smtClean="0"/>
              <a:t>Allows you to forget about identity and focus on research (&amp; teaching)…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19</a:t>
            </a:fld>
            <a:endParaRPr lang="en-ZA"/>
          </a:p>
        </p:txBody>
      </p:sp>
      <p:grpSp>
        <p:nvGrpSpPr>
          <p:cNvPr id="5" name="Group 4"/>
          <p:cNvGrpSpPr/>
          <p:nvPr/>
        </p:nvGrpSpPr>
        <p:grpSpPr>
          <a:xfrm>
            <a:off x="6794695" y="864108"/>
            <a:ext cx="4389773" cy="3187387"/>
            <a:chOff x="6794695" y="864108"/>
            <a:chExt cx="4389773" cy="3187387"/>
          </a:xfrm>
        </p:grpSpPr>
        <p:sp>
          <p:nvSpPr>
            <p:cNvPr id="6" name="Cloud Callout 5"/>
            <p:cNvSpPr/>
            <p:nvPr/>
          </p:nvSpPr>
          <p:spPr>
            <a:xfrm>
              <a:off x="6794695" y="864108"/>
              <a:ext cx="4389773" cy="3187387"/>
            </a:xfrm>
            <a:prstGeom prst="cloudCallout">
              <a:avLst>
                <a:gd name="adj1" fmla="val 60842"/>
                <a:gd name="adj2" fmla="val 1100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 smtClean="0"/>
            </a:p>
            <a:p>
              <a:pPr algn="ctr"/>
              <a:endParaRPr lang="en-US" sz="2400" dirty="0"/>
            </a:p>
            <a:p>
              <a:pPr algn="ctr"/>
              <a:endParaRPr lang="en-US" sz="2400" dirty="0" smtClean="0"/>
            </a:p>
            <a:p>
              <a:pPr algn="ctr"/>
              <a:endParaRPr lang="en-US" sz="2400" dirty="0"/>
            </a:p>
          </p:txBody>
        </p:sp>
        <p:pic>
          <p:nvPicPr>
            <p:cNvPr id="2052" name="Picture 4" descr="Image result for happy face emoj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6603" y="1340653"/>
              <a:ext cx="1325956" cy="1325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7971486" y="2759969"/>
            <a:ext cx="2036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But don’t take my word for it</a:t>
            </a:r>
            <a:r>
              <a:rPr lang="en-US" sz="2000" dirty="0" smtClean="0">
                <a:solidFill>
                  <a:schemeClr val="bg1"/>
                </a:solidFill>
              </a:rPr>
              <a:t>…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Identity Federations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 smtClean="0"/>
              <a:t>A brief introduction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182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FIM4R Findings (2012)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Federated technologies are good. Take advantage of them.</a:t>
            </a:r>
          </a:p>
          <a:p>
            <a:r>
              <a:rPr lang="en-ZA" dirty="0" smtClean="0"/>
              <a:t>The infrastructure needs to be improved to take advantage of federated technologies. Do it.</a:t>
            </a:r>
          </a:p>
          <a:p>
            <a:r>
              <a:rPr lang="en-ZA" dirty="0" smtClean="0"/>
              <a:t>Relying on older models of local account creation and IP-based ACLs is easier. This is a very limited view. Stop it.</a:t>
            </a:r>
          </a:p>
          <a:p>
            <a:r>
              <a:rPr lang="en-ZA" dirty="0" smtClean="0"/>
              <a:t>If you can’t fix it all yourself (and you can’t), facilitate the efforts of groups that can. Build relationships, target your spending or funding to make the biggest impact.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20</a:t>
            </a:fld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7740000" y="6356350"/>
            <a:ext cx="37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dirty="0" smtClean="0"/>
              <a:t> Source: </a:t>
            </a:r>
            <a:r>
              <a:rPr lang="en-ZA" sz="1000" dirty="0"/>
              <a:t>http://</a:t>
            </a:r>
            <a:r>
              <a:rPr lang="en-ZA" sz="1000" dirty="0" smtClean="0"/>
              <a:t>cds.cern.ch/record/1442597</a:t>
            </a:r>
            <a:r>
              <a:rPr lang="en-ZA" sz="1000" dirty="0"/>
              <a:t/>
            </a:r>
            <a:br>
              <a:rPr lang="en-ZA" sz="1000" dirty="0"/>
            </a:br>
            <a:r>
              <a:rPr lang="en-ZA" sz="1000" dirty="0"/>
              <a:t>Via: https://learn.nsrc.org/fedidm/iam_researchers</a:t>
            </a:r>
          </a:p>
        </p:txBody>
      </p:sp>
    </p:spTree>
    <p:extLst>
      <p:ext uri="{BB962C8B-B14F-4D97-AF65-F5344CB8AC3E}">
        <p14:creationId xmlns:p14="http://schemas.microsoft.com/office/powerpoint/2010/main" val="211393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21</a:t>
            </a:fld>
            <a:endParaRPr lang="en-ZA"/>
          </a:p>
        </p:txBody>
      </p:sp>
      <p:pic>
        <p:nvPicPr>
          <p:cNvPr id="6" name="Picture Placeholder 12"/>
          <p:cNvPicPr>
            <a:picLocks noGrp="1" noChangeAspect="1"/>
          </p:cNvPicPr>
          <p:nvPr>
            <p:ph idx="1"/>
          </p:nvPr>
        </p:nvPicPr>
        <p:blipFill>
          <a:blip r:embed="rId3"/>
          <a:srcRect l="1019" r="1019"/>
          <a:stretch>
            <a:fillRect/>
          </a:stretch>
        </p:blipFill>
        <p:spPr>
          <a:xfrm>
            <a:off x="3868738" y="1006867"/>
            <a:ext cx="7315200" cy="4805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2588" y="6079351"/>
            <a:ext cx="3181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 smtClean="0"/>
              <a:t>Rhodes University Library &amp; eduGAIN MET</a:t>
            </a:r>
            <a:endParaRPr lang="en-ZA" sz="1100" dirty="0"/>
          </a:p>
        </p:txBody>
      </p:sp>
    </p:spTree>
    <p:extLst>
      <p:ext uri="{BB962C8B-B14F-4D97-AF65-F5344CB8AC3E}">
        <p14:creationId xmlns:p14="http://schemas.microsoft.com/office/powerpoint/2010/main" val="25891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Federated Identity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3200" dirty="0"/>
              <a:t>A federated identity in information technology is the means of linking a person's electronic identity and attributes, stored across multiple distinct identity management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3</a:t>
            </a:fld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405352" y="6079351"/>
            <a:ext cx="3778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https://en.wikipedia.org/wiki/Federated_identity</a:t>
            </a:r>
          </a:p>
        </p:txBody>
      </p:sp>
    </p:spTree>
    <p:extLst>
      <p:ext uri="{BB962C8B-B14F-4D97-AF65-F5344CB8AC3E}">
        <p14:creationId xmlns:p14="http://schemas.microsoft.com/office/powerpoint/2010/main" val="29580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The problem we’re trying to solve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4</a:t>
            </a:fld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49" y="1523082"/>
            <a:ext cx="622519" cy="809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943" y="1616815"/>
            <a:ext cx="869550" cy="621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20" y="1736579"/>
            <a:ext cx="622519" cy="8090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943" y="2863919"/>
            <a:ext cx="869550" cy="62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20" y="2983683"/>
            <a:ext cx="622519" cy="809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943" y="4153615"/>
            <a:ext cx="869550" cy="62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20" y="4273379"/>
            <a:ext cx="622519" cy="809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33" y="4464415"/>
            <a:ext cx="869550" cy="62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510" y="4584179"/>
            <a:ext cx="622519" cy="8090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647" y="4273379"/>
            <a:ext cx="869550" cy="621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124" y="4393143"/>
            <a:ext cx="622519" cy="8090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20" y="3651779"/>
            <a:ext cx="869550" cy="62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6397" y="3771543"/>
            <a:ext cx="622519" cy="8090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249" y="1523081"/>
            <a:ext cx="622519" cy="8090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20" y="1736579"/>
            <a:ext cx="622519" cy="8090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4783" y="2983682"/>
            <a:ext cx="622519" cy="8090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292" y="4584179"/>
            <a:ext cx="622519" cy="8090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124" y="4393142"/>
            <a:ext cx="622519" cy="8090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6249" y="1523081"/>
            <a:ext cx="622519" cy="8090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397" y="3771543"/>
            <a:ext cx="622519" cy="8090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123" y="4393141"/>
            <a:ext cx="622519" cy="8090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4782" y="2989305"/>
            <a:ext cx="622519" cy="8090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074" y="4584178"/>
            <a:ext cx="622519" cy="8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Why not just use Google?</a:t>
            </a:r>
            <a:endParaRPr lang="en-Z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ZA" sz="2400" dirty="0" smtClean="0"/>
              <a:t>All the major social network platforms provide federated identities…</a:t>
            </a:r>
          </a:p>
          <a:p>
            <a:endParaRPr lang="en-ZA" sz="2400" dirty="0" smtClean="0"/>
          </a:p>
          <a:p>
            <a:pPr marL="0" indent="0">
              <a:buNone/>
            </a:pPr>
            <a:endParaRPr lang="en-ZA" sz="2400" dirty="0" smtClean="0"/>
          </a:p>
          <a:p>
            <a:r>
              <a:rPr lang="en-ZA" sz="2400" dirty="0" smtClean="0"/>
              <a:t>… so why don’t we just use these?</a:t>
            </a:r>
          </a:p>
          <a:p>
            <a:endParaRPr lang="en-ZA" sz="2400" dirty="0" smtClean="0"/>
          </a:p>
          <a:p>
            <a:r>
              <a:rPr lang="en-ZA" sz="2400" dirty="0" smtClean="0"/>
              <a:t>They all have one major drawback – they are self asserted</a:t>
            </a:r>
          </a:p>
          <a:p>
            <a:r>
              <a:rPr lang="en-ZA" sz="2400" dirty="0" smtClean="0"/>
              <a:t>This means you cannot trust any of the attributes</a:t>
            </a:r>
          </a:p>
          <a:p>
            <a:r>
              <a:rPr lang="en-ZA" sz="2400" dirty="0" smtClean="0"/>
              <a:t>This is often okay, but…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5</a:t>
            </a:fld>
            <a:endParaRPr lang="en-ZA"/>
          </a:p>
        </p:txBody>
      </p:sp>
      <p:pic>
        <p:nvPicPr>
          <p:cNvPr id="1028" name="Picture 4" descr="enter image description 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877" y="1770569"/>
            <a:ext cx="1924050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codenameone.com/img/blog/google-sign-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05" y="1752570"/>
            <a:ext cx="2160000" cy="47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og in linked 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93" y="1728953"/>
            <a:ext cx="2160000" cy="5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54646" y="5401854"/>
            <a:ext cx="610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dirty="0"/>
              <a:t>d</a:t>
            </a:r>
            <a:r>
              <a:rPr lang="en-ZA" sz="3600" dirty="0" smtClean="0"/>
              <a:t>onald.trump17@gmail.com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8713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Identity Federations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sz="2800" dirty="0" smtClean="0"/>
              <a:t>Academic identity federations exist to solve the trust problem</a:t>
            </a:r>
          </a:p>
          <a:p>
            <a:r>
              <a:rPr lang="en-ZA" sz="2800" dirty="0" smtClean="0"/>
              <a:t>Your home organisation – university, research council, </a:t>
            </a:r>
            <a:r>
              <a:rPr lang="en-ZA" sz="2800" dirty="0" err="1" smtClean="0"/>
              <a:t>etc</a:t>
            </a:r>
            <a:r>
              <a:rPr lang="en-ZA" sz="2800" dirty="0" smtClean="0"/>
              <a:t> – knows a lot about you</a:t>
            </a:r>
          </a:p>
          <a:p>
            <a:r>
              <a:rPr lang="en-ZA" sz="2800" dirty="0" smtClean="0"/>
              <a:t>They also know stuff specific to higher education (</a:t>
            </a:r>
            <a:r>
              <a:rPr lang="en-ZA" dirty="0" smtClean="0"/>
              <a:t>HEMIS, RIMS)</a:t>
            </a:r>
            <a:endParaRPr lang="en-ZA" sz="2800" dirty="0" smtClean="0"/>
          </a:p>
          <a:p>
            <a:r>
              <a:rPr lang="en-ZA" sz="2800" dirty="0" smtClean="0"/>
              <a:t>More importantly, most of this information has </a:t>
            </a:r>
            <a:r>
              <a:rPr lang="en-ZA" dirty="0" smtClean="0"/>
              <a:t>usually </a:t>
            </a:r>
            <a:r>
              <a:rPr lang="en-ZA" sz="2800" dirty="0" smtClean="0"/>
              <a:t>been checked and may be subject to audit</a:t>
            </a:r>
          </a:p>
          <a:p>
            <a:r>
              <a:rPr lang="en-ZA" sz="2800" dirty="0" smtClean="0"/>
              <a:t>This makes them ideal to act as identity providers</a:t>
            </a:r>
            <a:endParaRPr lang="en-Z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994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Federation Operators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ZA" sz="2800" dirty="0" smtClean="0"/>
              <a:t>All federations have operators</a:t>
            </a:r>
          </a:p>
          <a:p>
            <a:pPr lvl="1"/>
            <a:r>
              <a:rPr lang="en-ZA" sz="2400" dirty="0" smtClean="0"/>
              <a:t>Facebook </a:t>
            </a:r>
            <a:r>
              <a:rPr lang="en-ZA" sz="2400" dirty="0" err="1" smtClean="0"/>
              <a:t>Inc</a:t>
            </a:r>
            <a:r>
              <a:rPr lang="en-ZA" sz="2400" dirty="0" smtClean="0"/>
              <a:t> operates Facebook Connect</a:t>
            </a:r>
          </a:p>
          <a:p>
            <a:pPr marL="0" indent="0">
              <a:buNone/>
            </a:pPr>
            <a:endParaRPr lang="en-ZA" dirty="0"/>
          </a:p>
          <a:p>
            <a:r>
              <a:rPr lang="en-ZA" sz="2800" dirty="0" smtClean="0"/>
              <a:t>Academic federations</a:t>
            </a:r>
          </a:p>
          <a:p>
            <a:pPr lvl="1"/>
            <a:r>
              <a:rPr lang="en-ZA" i="1" dirty="0"/>
              <a:t>U</a:t>
            </a:r>
            <a:r>
              <a:rPr lang="en-ZA" sz="2400" i="1" dirty="0" smtClean="0"/>
              <a:t>sually</a:t>
            </a:r>
            <a:r>
              <a:rPr lang="en-ZA" sz="2400" dirty="0" smtClean="0"/>
              <a:t> operated by the National Research and Education Network (NREN)</a:t>
            </a:r>
          </a:p>
          <a:p>
            <a:pPr lvl="1"/>
            <a:r>
              <a:rPr lang="en-ZA" sz="2400" dirty="0" smtClean="0"/>
              <a:t>Typically only one per country</a:t>
            </a:r>
          </a:p>
          <a:p>
            <a:pPr lvl="1"/>
            <a:r>
              <a:rPr lang="en-ZA" sz="2400" dirty="0" smtClean="0"/>
              <a:t>65 known academic federations worldwide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243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Academic Identity Federations Around the World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8</a:t>
            </a:fld>
            <a:endParaRPr lang="en-ZA"/>
          </a:p>
        </p:txBody>
      </p:sp>
      <p:sp>
        <p:nvSpPr>
          <p:cNvPr id="8" name="TextBox 7"/>
          <p:cNvSpPr txBox="1"/>
          <p:nvPr/>
        </p:nvSpPr>
        <p:spPr>
          <a:xfrm>
            <a:off x="7359445" y="6079351"/>
            <a:ext cx="38244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/>
              <a:t>https://</a:t>
            </a:r>
            <a:r>
              <a:rPr lang="en-ZA" sz="1100" dirty="0" smtClean="0"/>
              <a:t>refeds.org/federations/federations-map, May 2017</a:t>
            </a:r>
            <a:endParaRPr lang="en-ZA" sz="1100" dirty="0"/>
          </a:p>
        </p:txBody>
      </p:sp>
      <p:pic>
        <p:nvPicPr>
          <p:cNvPr id="6" name="Picture 2" descr="REFE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938" y="180861"/>
            <a:ext cx="266700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520" y="890424"/>
            <a:ext cx="8030696" cy="506800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818068" y="4675238"/>
            <a:ext cx="595631" cy="589937"/>
          </a:xfrm>
          <a:prstGeom prst="ellipse">
            <a:avLst/>
          </a:prstGeom>
          <a:noFill/>
          <a:ln w="38100">
            <a:solidFill>
              <a:srgbClr val="5DA9D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Academic Federation </a:t>
            </a:r>
            <a:r>
              <a:rPr lang="en-ZA" dirty="0" smtClean="0"/>
              <a:t>Operators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Academic federations are primarily trust relationships with federation operators acting as trusted </a:t>
            </a:r>
            <a:r>
              <a:rPr lang="en-ZA" dirty="0" smtClean="0"/>
              <a:t>introducers</a:t>
            </a:r>
          </a:p>
          <a:p>
            <a:endParaRPr lang="en-ZA" dirty="0"/>
          </a:p>
          <a:p>
            <a:r>
              <a:rPr lang="en-ZA" dirty="0" smtClean="0"/>
              <a:t>Federation operators worldwide collaborate on issues of interest to the research &amp; education</a:t>
            </a:r>
          </a:p>
          <a:p>
            <a:pPr lvl="1"/>
            <a:r>
              <a:rPr lang="en-ZA" dirty="0" smtClean="0"/>
              <a:t>Interoperability (R&amp;S profile)</a:t>
            </a:r>
          </a:p>
          <a:p>
            <a:pPr lvl="1"/>
            <a:r>
              <a:rPr lang="en-ZA" dirty="0" smtClean="0"/>
              <a:t>Common identifiers (</a:t>
            </a:r>
            <a:r>
              <a:rPr lang="en-ZA" dirty="0" err="1" smtClean="0"/>
              <a:t>eduPersonOrcid</a:t>
            </a:r>
            <a:r>
              <a:rPr lang="en-ZA" dirty="0" smtClean="0"/>
              <a:t>)</a:t>
            </a:r>
          </a:p>
          <a:p>
            <a:pPr lvl="1"/>
            <a:r>
              <a:rPr lang="en-ZA" dirty="0" smtClean="0"/>
              <a:t>Handling of sensitive information</a:t>
            </a:r>
          </a:p>
          <a:p>
            <a:pPr lvl="1"/>
            <a:r>
              <a:rPr lang="en-ZA" dirty="0" smtClean="0"/>
              <a:t>Security/incident response (SIRTFI)</a:t>
            </a:r>
          </a:p>
          <a:p>
            <a:pPr lvl="1"/>
            <a:r>
              <a:rPr lang="en-ZA" dirty="0"/>
              <a:t>e</a:t>
            </a:r>
            <a:r>
              <a:rPr lang="en-ZA" dirty="0" smtClean="0"/>
              <a:t>tc…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6C73-210A-41C5-B827-B7540F9CA7FC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36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FIRE">
  <a:themeElements>
    <a:clrScheme name="SAFIR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77FB2"/>
      </a:accent1>
      <a:accent2>
        <a:srgbClr val="FAB900"/>
      </a:accent2>
      <a:accent3>
        <a:srgbClr val="90BB23"/>
      </a:accent3>
      <a:accent4>
        <a:srgbClr val="EE7008"/>
      </a:accent4>
      <a:accent5>
        <a:srgbClr val="6A488E"/>
      </a:accent5>
      <a:accent6>
        <a:srgbClr val="D5393D"/>
      </a:accent6>
      <a:hlink>
        <a:srgbClr val="90BB23"/>
      </a:hlink>
      <a:folHlink>
        <a:srgbClr val="EE7008"/>
      </a:folHlink>
    </a:clrScheme>
    <a:fontScheme name="Custom 1">
      <a:majorFont>
        <a:latin typeface="Esphimere Light"/>
        <a:ea typeface=""/>
        <a:cs typeface=""/>
      </a:majorFont>
      <a:minorFont>
        <a:latin typeface="Arial Unicode MS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29400C5-9B23-44AA-9F88-7F7892F0EC2E}" vid="{E5EF56D0-9EE5-4261-9C38-7BEAD6FC1E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883</Words>
  <Application>Microsoft Office PowerPoint</Application>
  <PresentationFormat>Widescreen</PresentationFormat>
  <Paragraphs>160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Wingdings 2</vt:lpstr>
      <vt:lpstr>Esphimere</vt:lpstr>
      <vt:lpstr>Esphimere Light</vt:lpstr>
      <vt:lpstr>Rounded Elegance</vt:lpstr>
      <vt:lpstr>Arial Unicode MS</vt:lpstr>
      <vt:lpstr>Calibri</vt:lpstr>
      <vt:lpstr>SAFIRE</vt:lpstr>
      <vt:lpstr>Benefits to South African research of SAFIRE's eduGAIN membership</vt:lpstr>
      <vt:lpstr>Identity Federations</vt:lpstr>
      <vt:lpstr>Federated Identity</vt:lpstr>
      <vt:lpstr>The problem we’re trying to solve</vt:lpstr>
      <vt:lpstr>Why not just use Google?</vt:lpstr>
      <vt:lpstr>Academic Identity Federations</vt:lpstr>
      <vt:lpstr>Academic Federation Operators</vt:lpstr>
      <vt:lpstr>Academic Identity Federations Around the World</vt:lpstr>
      <vt:lpstr>Academic Federation Operators</vt:lpstr>
      <vt:lpstr>Inter-federation</vt:lpstr>
      <vt:lpstr>SAFIRE</vt:lpstr>
      <vt:lpstr>SAFIRE – South African Identity Federation</vt:lpstr>
      <vt:lpstr>PowerPoint Presentation</vt:lpstr>
      <vt:lpstr>So what does this all mean for R&amp;E?</vt:lpstr>
      <vt:lpstr>One ring identity to rule them all</vt:lpstr>
      <vt:lpstr>For identity providers</vt:lpstr>
      <vt:lpstr>For service providers</vt:lpstr>
      <vt:lpstr>For libraries</vt:lpstr>
      <vt:lpstr>For academic &amp; research staff</vt:lpstr>
      <vt:lpstr>FIM4R Findings (2012)</vt:lpstr>
      <vt:lpstr>Questions?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2017-03-22T18:27:40Z</dcterms:created>
  <dcterms:modified xsi:type="dcterms:W3CDTF">2017-10-24T10:48:32Z</dcterms:modified>
</cp:coreProperties>
</file>