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2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71" r:id="rId13"/>
    <p:sldId id="269" r:id="rId14"/>
    <p:sldId id="267" r:id="rId15"/>
    <p:sldId id="268" r:id="rId16"/>
  </p:sldIdLst>
  <p:sldSz cx="12192000" cy="6858000"/>
  <p:notesSz cx="6858000" cy="9144000"/>
  <p:embeddedFontLst>
    <p:embeddedFont>
      <p:font typeface="Wingdings 2" panose="05020102010507070707" pitchFamily="18" charset="2"/>
      <p:regular r:id="rId19"/>
    </p:embeddedFont>
    <p:embeddedFont>
      <p:font typeface="Esphimere Light" panose="020B0403030000020004" pitchFamily="34" charset="0"/>
      <p:regular r:id="rId20"/>
    </p:embeddedFont>
    <p:embeddedFont>
      <p:font typeface="Esphimere" panose="020B0603030000020004" pitchFamily="34" charset="0"/>
      <p:regular r:id="rId21"/>
      <p:bold r:id="rId22"/>
    </p:embeddedFont>
    <p:embeddedFont>
      <p:font typeface="Arial Unicode MS" panose="020B0604020202020204" pitchFamily="34" charset="-128"/>
      <p:regular r:id="rId23"/>
    </p:embeddedFont>
    <p:embeddedFont>
      <p:font typeface="Rounded Elegance" panose="02020603050405020304" pitchFamily="18" charset="0"/>
      <p:regular r:id="rId24"/>
    </p:embeddedFont>
    <p:embeddedFont>
      <p:font typeface="Calibri" panose="020F0502020204030204" pitchFamily="34" charset="0"/>
      <p:regular r:id="rId25"/>
      <p:bold r:id="rId26"/>
      <p:italic r:id="rId27"/>
      <p:boldItalic r:id="rId2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A9DD"/>
    <a:srgbClr val="A6C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3" autoAdjust="0"/>
    <p:restoredTop sz="86421" autoAdjust="0"/>
  </p:normalViewPr>
  <p:slideViewPr>
    <p:cSldViewPr snapToGrid="0">
      <p:cViewPr varScale="1">
        <p:scale>
          <a:sx n="64" d="100"/>
          <a:sy n="64" d="100"/>
        </p:scale>
        <p:origin x="18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A2101-06F9-476E-A91B-AEDD4B962746}" type="datetimeFigureOut">
              <a:rPr lang="en-ZA" smtClean="0"/>
              <a:t>2016/10/07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8AC71-2F8F-426E-9194-CD003F069B9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865917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A9C55-D845-48A4-9817-F79F71CA8AF2}" type="datetimeFigureOut">
              <a:rPr lang="en-ZA" smtClean="0"/>
              <a:t>2016/10/07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A0BB7-5720-4614-903E-2A611CDF7B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52661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936163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More details</a:t>
            </a:r>
            <a:r>
              <a:rPr lang="en-ZA" baseline="0" dirty="0" smtClean="0"/>
              <a:t> on website at https://safire.ac.za/technical/attributes/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244318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Paperwork submitted before</a:t>
            </a:r>
            <a:r>
              <a:rPr lang="en-ZA" baseline="0" dirty="0" smtClean="0"/>
              <a:t> ICRI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783446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Emphasis on </a:t>
            </a:r>
            <a:r>
              <a:rPr lang="en-ZA" dirty="0" err="1" smtClean="0"/>
              <a:t>minimality</a:t>
            </a:r>
            <a:r>
              <a:rPr lang="en-ZA" baseline="0" dirty="0" smtClean="0"/>
              <a:t> &amp; fitness for purpose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14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88348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Stakeholders</a:t>
            </a:r>
            <a:r>
              <a:rPr lang="en-ZA" baseline="0" dirty="0" smtClean="0"/>
              <a:t> in original SAFIRE meeting in Stellenbosch: TENET, ASAUDIT, SCA, universities, research councils. Presentations from AAF and WAYF. Got general mandate from community.</a:t>
            </a:r>
          </a:p>
          <a:p>
            <a:r>
              <a:rPr lang="en-ZA" baseline="0" dirty="0" smtClean="0"/>
              <a:t>Mandate was too broad, and the project lacked direction. Struggled with design-by-committee.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25748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Lack of development not the SCA’s fault – relates</a:t>
            </a:r>
            <a:r>
              <a:rPr lang="en-ZA" baseline="0" dirty="0" smtClean="0"/>
              <a:t> to too many cooks problem in previous slide.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9249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Allows identity providers</a:t>
            </a:r>
            <a:r>
              <a:rPr lang="en-ZA" baseline="0" dirty="0" smtClean="0"/>
              <a:t> to reuse existing infrastructure – particularly things like ADFS. Could do protocol translation in future (esp. LDAP -&gt; SAML).</a:t>
            </a:r>
          </a:p>
          <a:p>
            <a:r>
              <a:rPr lang="en-ZA" baseline="0" dirty="0" smtClean="0"/>
              <a:t>Single ARP for service providers.</a:t>
            </a:r>
          </a:p>
          <a:p>
            <a:r>
              <a:rPr lang="en-ZA" baseline="0" dirty="0" smtClean="0"/>
              <a:t>Less SAML knowledge required by both </a:t>
            </a:r>
            <a:r>
              <a:rPr lang="en-ZA" baseline="0" dirty="0" err="1" smtClean="0"/>
              <a:t>IdPs</a:t>
            </a:r>
            <a:r>
              <a:rPr lang="en-ZA" baseline="0" dirty="0" smtClean="0"/>
              <a:t> and SPs.</a:t>
            </a:r>
          </a:p>
          <a:p>
            <a:r>
              <a:rPr lang="en-ZA" baseline="0" dirty="0" smtClean="0"/>
              <a:t>Improved POPI/CPA compliance.</a:t>
            </a:r>
          </a:p>
          <a:p>
            <a:r>
              <a:rPr lang="en-ZA" baseline="0" dirty="0" smtClean="0"/>
              <a:t>SAFIRE’s architecture is actually hybrid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96141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Clear separation between hub/proxy and metadata</a:t>
            </a:r>
            <a:r>
              <a:rPr lang="en-ZA" baseline="0" dirty="0" smtClean="0"/>
              <a:t> handling – hybrid architecture from day one.</a:t>
            </a:r>
          </a:p>
          <a:p>
            <a:r>
              <a:rPr lang="en-ZA" baseline="0" dirty="0" smtClean="0"/>
              <a:t>High availability for hub components.</a:t>
            </a:r>
          </a:p>
          <a:p>
            <a:r>
              <a:rPr lang="en-ZA" baseline="0" dirty="0" smtClean="0"/>
              <a:t>Segregation of data.</a:t>
            </a:r>
          </a:p>
          <a:p>
            <a:r>
              <a:rPr lang="en-ZA" baseline="0" dirty="0" smtClean="0"/>
              <a:t>Inheriting some software from WAYF.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76720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Basic building blocks, expansible.</a:t>
            </a:r>
          </a:p>
          <a:p>
            <a:r>
              <a:rPr lang="en-ZA" dirty="0" smtClean="0"/>
              <a:t>Dropped </a:t>
            </a:r>
            <a:r>
              <a:rPr lang="en-ZA" dirty="0" err="1" smtClean="0"/>
              <a:t>SoftHSM</a:t>
            </a:r>
            <a:r>
              <a:rPr lang="en-ZA" dirty="0" smtClean="0"/>
              <a:t> for now to speed up deployment.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24136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Using </a:t>
            </a:r>
            <a:r>
              <a:rPr lang="en-ZA" dirty="0" err="1" smtClean="0"/>
              <a:t>Ansible</a:t>
            </a:r>
            <a:r>
              <a:rPr lang="en-ZA" dirty="0" smtClean="0"/>
              <a:t> &amp; Vagrant for deployment.</a:t>
            </a:r>
          </a:p>
          <a:p>
            <a:r>
              <a:rPr lang="en-ZA" dirty="0" smtClean="0"/>
              <a:t>UK</a:t>
            </a:r>
            <a:r>
              <a:rPr lang="en-ZA" baseline="0" dirty="0" smtClean="0"/>
              <a:t> Access Federations still use Git as a metadata registry.</a:t>
            </a:r>
          </a:p>
          <a:p>
            <a:r>
              <a:rPr lang="en-ZA" baseline="0" dirty="0" smtClean="0"/>
              <a:t>Don’t need to re-invent the git wheel – and GitHub provide off-site backup.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67929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Federation trust model really depends on this stuff</a:t>
            </a:r>
            <a:r>
              <a:rPr lang="en-ZA" baseline="0" dirty="0" smtClean="0"/>
              <a:t> – in some ways more important than technology.</a:t>
            </a:r>
          </a:p>
          <a:p>
            <a:r>
              <a:rPr lang="en-ZA" baseline="0" dirty="0" smtClean="0"/>
              <a:t>This stuff can be more time consuming that the technology.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32657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Branding will not stall deployment.</a:t>
            </a:r>
            <a:r>
              <a:rPr lang="en-ZA" baseline="0" dirty="0" smtClean="0"/>
              <a:t> </a:t>
            </a:r>
            <a:r>
              <a:rPr lang="en-ZA" baseline="0" dirty="0" err="1" smtClean="0"/>
              <a:t>IdP</a:t>
            </a:r>
            <a:r>
              <a:rPr lang="en-ZA" baseline="0" dirty="0" smtClean="0"/>
              <a:t> proxies need not.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99490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rgbClr val="5DA9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  <a:latin typeface="Rounded Elegance" panose="02020603050405020304" pitchFamily="18" charset="0"/>
                <a:ea typeface="Rounded Elegance" panose="02020603050405020304" pitchFamily="18" charset="0"/>
                <a:cs typeface="Rounded Elegance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Esphimere" panose="020B0603030000020004" pitchFamily="34" charset="0"/>
                <a:ea typeface="Esphimere" panose="020B0603030000020004" pitchFamily="34" charset="0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9598" y="6420816"/>
            <a:ext cx="670476" cy="23619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65394" y="5467738"/>
            <a:ext cx="2899667" cy="628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47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2668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41084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02980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96226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80880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8589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32569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79748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7578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Z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9303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rgbClr val="5DA9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31232" y="66784"/>
            <a:ext cx="3005665" cy="654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50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Status Update - South </a:t>
            </a:r>
            <a:r>
              <a:rPr lang="en-ZA" dirty="0" smtClean="0"/>
              <a:t>African Identity Federation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err="1" smtClean="0"/>
              <a:t>Sci-GaIA</a:t>
            </a:r>
            <a:r>
              <a:rPr lang="en-ZA" dirty="0" smtClean="0"/>
              <a:t> Paths to Success / ICRI Fringe</a:t>
            </a:r>
            <a:br>
              <a:rPr lang="en-ZA" dirty="0" smtClean="0"/>
            </a:br>
            <a:r>
              <a:rPr lang="en-ZA" dirty="0" smtClean="0"/>
              <a:t>October 2016</a:t>
            </a:r>
            <a:endParaRPr lang="en-ZA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2016/10/05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9877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Policy &amp; Governance</a:t>
            </a:r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/>
              <a:t>Concurrently to architecture and technical development, we’ve had to develop policy, practice statements, and governance structures</a:t>
            </a:r>
          </a:p>
          <a:p>
            <a:endParaRPr lang="en-ZA" dirty="0"/>
          </a:p>
          <a:p>
            <a:r>
              <a:rPr lang="en-ZA" dirty="0" smtClean="0"/>
              <a:t>Participation agreement</a:t>
            </a:r>
          </a:p>
          <a:p>
            <a:r>
              <a:rPr lang="en-ZA" dirty="0" smtClean="0"/>
              <a:t>Metadata registration practice statement</a:t>
            </a:r>
          </a:p>
          <a:p>
            <a:r>
              <a:rPr lang="en-ZA" dirty="0" smtClean="0"/>
              <a:t>Attribute release policy</a:t>
            </a:r>
          </a:p>
          <a:p>
            <a:r>
              <a:rPr lang="en-ZA" dirty="0" smtClean="0"/>
              <a:t>…</a:t>
            </a:r>
          </a:p>
          <a:p>
            <a:endParaRPr lang="en-ZA" dirty="0"/>
          </a:p>
          <a:p>
            <a:r>
              <a:rPr lang="en-ZA" dirty="0" smtClean="0"/>
              <a:t>Developed using a rough consensus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19742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Federation Status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Existing full-mesh federation in change freeze</a:t>
            </a:r>
          </a:p>
          <a:p>
            <a:r>
              <a:rPr lang="en-ZA" dirty="0" smtClean="0"/>
              <a:t>Basic hub &amp; spoke almost ready for deployment</a:t>
            </a:r>
          </a:p>
          <a:p>
            <a:r>
              <a:rPr lang="en-ZA" dirty="0" smtClean="0"/>
              <a:t>Waiting on: </a:t>
            </a:r>
          </a:p>
          <a:p>
            <a:pPr lvl="1"/>
            <a:r>
              <a:rPr lang="en-ZA" dirty="0"/>
              <a:t>P</a:t>
            </a:r>
            <a:r>
              <a:rPr lang="en-ZA" dirty="0" smtClean="0"/>
              <a:t>roduction VMs</a:t>
            </a:r>
          </a:p>
          <a:p>
            <a:pPr lvl="1"/>
            <a:r>
              <a:rPr lang="en-ZA" dirty="0" smtClean="0"/>
              <a:t>Branding</a:t>
            </a:r>
          </a:p>
          <a:p>
            <a:pPr lvl="1"/>
            <a:r>
              <a:rPr lang="en-ZA" dirty="0" smtClean="0"/>
              <a:t>WAYF’s assistance with </a:t>
            </a:r>
            <a:r>
              <a:rPr lang="en-ZA" dirty="0" err="1" smtClean="0"/>
              <a:t>IdP</a:t>
            </a:r>
            <a:r>
              <a:rPr lang="en-ZA" dirty="0" smtClean="0"/>
              <a:t> proxies</a:t>
            </a:r>
          </a:p>
          <a:p>
            <a:pPr lvl="1"/>
            <a:r>
              <a:rPr lang="en-ZA" dirty="0" smtClean="0"/>
              <a:t>Metadata</a:t>
            </a:r>
          </a:p>
          <a:p>
            <a:pPr lvl="1"/>
            <a:endParaRPr lang="en-ZA" dirty="0"/>
          </a:p>
          <a:p>
            <a:r>
              <a:rPr lang="en-ZA" dirty="0" smtClean="0"/>
              <a:t>Will take on </a:t>
            </a:r>
            <a:r>
              <a:rPr lang="en-ZA" dirty="0" err="1" smtClean="0"/>
              <a:t>IdPs</a:t>
            </a:r>
            <a:r>
              <a:rPr lang="en-ZA" dirty="0" smtClean="0"/>
              <a:t> &amp; existing services first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4852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sz="2000" b="1" dirty="0"/>
              <a:t>Minimum attributes </a:t>
            </a:r>
            <a:r>
              <a:rPr lang="en-US" sz="2000" b="1" dirty="0" smtClean="0"/>
              <a:t>required</a:t>
            </a:r>
            <a:br>
              <a:rPr lang="en-US" sz="2000" b="1" dirty="0" smtClean="0"/>
            </a:br>
            <a:r>
              <a:rPr lang="en-US" sz="2000" b="1" dirty="0" smtClean="0"/>
              <a:t>for </a:t>
            </a:r>
            <a:r>
              <a:rPr lang="en-US" sz="2000" b="1" dirty="0" err="1" smtClean="0"/>
              <a:t>IdP</a:t>
            </a:r>
            <a:r>
              <a:rPr lang="en-US" sz="2000" b="1" dirty="0" smtClean="0"/>
              <a:t> participation</a:t>
            </a:r>
            <a:endParaRPr lang="en-US" sz="2000" b="1" dirty="0"/>
          </a:p>
          <a:p>
            <a:r>
              <a:rPr lang="en-US" sz="2000" dirty="0" err="1"/>
              <a:t>eduPersonPrincipalName</a:t>
            </a:r>
            <a:endParaRPr lang="en-US" sz="2000" dirty="0"/>
          </a:p>
          <a:p>
            <a:r>
              <a:rPr lang="en-US" sz="2000" dirty="0" err="1"/>
              <a:t>givenName</a:t>
            </a:r>
            <a:endParaRPr lang="en-US" sz="2000" dirty="0"/>
          </a:p>
          <a:p>
            <a:r>
              <a:rPr lang="en-US" sz="2000" dirty="0" err="1"/>
              <a:t>sn</a:t>
            </a: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Recommended attributes</a:t>
            </a:r>
          </a:p>
          <a:p>
            <a:r>
              <a:rPr lang="en-US" sz="2000" dirty="0" err="1"/>
              <a:t>displayName</a:t>
            </a:r>
            <a:endParaRPr lang="en-US" sz="2000" dirty="0"/>
          </a:p>
          <a:p>
            <a:r>
              <a:rPr lang="en-US" sz="2000" dirty="0" err="1"/>
              <a:t>eduPersonAffiliation</a:t>
            </a:r>
            <a:endParaRPr lang="en-US" sz="2000" dirty="0"/>
          </a:p>
          <a:p>
            <a:r>
              <a:rPr lang="en-US" sz="2000" dirty="0"/>
              <a:t>mail</a:t>
            </a:r>
          </a:p>
          <a:p>
            <a:endParaRPr lang="en-ZA" sz="2000" dirty="0" smtClean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SAFIRE supplied attributes</a:t>
            </a:r>
          </a:p>
          <a:p>
            <a:r>
              <a:rPr lang="en-US" sz="2000" dirty="0" err="1"/>
              <a:t>eduPersonTargetedID</a:t>
            </a:r>
            <a:endParaRPr lang="en-US" sz="2000" dirty="0"/>
          </a:p>
          <a:p>
            <a:r>
              <a:rPr lang="en-US" sz="2000" dirty="0"/>
              <a:t>o</a:t>
            </a:r>
          </a:p>
          <a:p>
            <a:r>
              <a:rPr lang="en-US" sz="2000" dirty="0" err="1" smtClean="0"/>
              <a:t>schacHomeOrganizationType</a:t>
            </a: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Optional attributes</a:t>
            </a:r>
          </a:p>
          <a:p>
            <a:r>
              <a:rPr lang="en-US" sz="2000" dirty="0" err="1"/>
              <a:t>eduPersonOrcid</a:t>
            </a:r>
            <a:endParaRPr lang="en-US" sz="2000" dirty="0"/>
          </a:p>
          <a:p>
            <a:r>
              <a:rPr lang="en-US" sz="2000" dirty="0" err="1"/>
              <a:t>eduPersonPrimaryAffiliation</a:t>
            </a:r>
            <a:endParaRPr lang="en-US" sz="2000" dirty="0"/>
          </a:p>
          <a:p>
            <a:r>
              <a:rPr lang="en-US" sz="2000" dirty="0" err="1"/>
              <a:t>eduPersonScopedAffiliation</a:t>
            </a:r>
            <a:endParaRPr lang="en-US" sz="2000" dirty="0"/>
          </a:p>
          <a:p>
            <a:r>
              <a:rPr lang="en-US" sz="2000" dirty="0" err="1"/>
              <a:t>employeeNumber</a:t>
            </a:r>
            <a:endParaRPr lang="en-US" sz="2000" dirty="0"/>
          </a:p>
          <a:p>
            <a:r>
              <a:rPr lang="en-US" sz="2000" dirty="0" err="1"/>
              <a:t>preferredLanguage</a:t>
            </a:r>
            <a:endParaRPr lang="en-US" sz="2000" dirty="0"/>
          </a:p>
          <a:p>
            <a:r>
              <a:rPr lang="en-US" sz="2000" dirty="0" err="1" smtClean="0"/>
              <a:t>schacHomeOrganization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1766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 smtClean="0"/>
              <a:t>eduGAIN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Want to join </a:t>
            </a:r>
            <a:r>
              <a:rPr lang="en-ZA" dirty="0" err="1" smtClean="0"/>
              <a:t>eduGAIN</a:t>
            </a:r>
            <a:r>
              <a:rPr lang="en-ZA" dirty="0" smtClean="0"/>
              <a:t> to provide a way for South African entities to reach a global R&amp;E community</a:t>
            </a:r>
          </a:p>
          <a:p>
            <a:r>
              <a:rPr lang="en-ZA" dirty="0" smtClean="0"/>
              <a:t>Currently an </a:t>
            </a:r>
            <a:r>
              <a:rPr lang="en-ZA" dirty="0" err="1" smtClean="0"/>
              <a:t>eduGAIN</a:t>
            </a:r>
            <a:r>
              <a:rPr lang="en-ZA" dirty="0" smtClean="0"/>
              <a:t> candidate</a:t>
            </a:r>
          </a:p>
          <a:p>
            <a:r>
              <a:rPr lang="en-ZA" dirty="0" smtClean="0"/>
              <a:t>Have recently completed all of </a:t>
            </a:r>
            <a:r>
              <a:rPr lang="en-ZA" dirty="0" err="1" smtClean="0"/>
              <a:t>eduGAIN’s</a:t>
            </a:r>
            <a:r>
              <a:rPr lang="en-ZA" dirty="0" smtClean="0"/>
              <a:t> paperwork</a:t>
            </a:r>
          </a:p>
          <a:p>
            <a:r>
              <a:rPr lang="en-ZA" dirty="0" smtClean="0"/>
              <a:t>Participation agreement &amp; MRPS have been submitted for review</a:t>
            </a:r>
          </a:p>
          <a:p>
            <a:r>
              <a:rPr lang="en-ZA" dirty="0" smtClean="0"/>
              <a:t>Test metadata passes validation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13</a:t>
            </a:fld>
            <a:endParaRPr lang="en-ZA"/>
          </a:p>
        </p:txBody>
      </p:sp>
      <p:pic>
        <p:nvPicPr>
          <p:cNvPr id="5" name="Picture 2" descr="Image result for edugain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8236" y="5122791"/>
            <a:ext cx="3304811" cy="861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231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Taking on services – what people need to know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Service providers will need to sign a participation agreement</a:t>
            </a:r>
          </a:p>
          <a:p>
            <a:pPr lvl="1"/>
            <a:r>
              <a:rPr lang="en-ZA" dirty="0"/>
              <a:t>w</a:t>
            </a:r>
            <a:r>
              <a:rPr lang="en-ZA" dirty="0" smtClean="0"/>
              <a:t>ould be useful to get some SP feedback on this before it becomes a final document</a:t>
            </a:r>
          </a:p>
          <a:p>
            <a:pPr lvl="1"/>
            <a:r>
              <a:rPr lang="en-ZA" dirty="0"/>
              <a:t>https://safire.ac.za/safire/policy/participation/</a:t>
            </a:r>
          </a:p>
          <a:p>
            <a:pPr lvl="1"/>
            <a:endParaRPr lang="en-ZA" dirty="0" smtClean="0"/>
          </a:p>
          <a:p>
            <a:r>
              <a:rPr lang="en-ZA" dirty="0" smtClean="0"/>
              <a:t>Privacy statement</a:t>
            </a:r>
          </a:p>
          <a:p>
            <a:r>
              <a:rPr lang="en-ZA" dirty="0" smtClean="0"/>
              <a:t>Description of purpose</a:t>
            </a:r>
          </a:p>
          <a:p>
            <a:r>
              <a:rPr lang="en-ZA" dirty="0" smtClean="0"/>
              <a:t>Attributes required</a:t>
            </a:r>
          </a:p>
          <a:p>
            <a:r>
              <a:rPr lang="en-ZA" dirty="0" smtClean="0"/>
              <a:t>Metadata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14</a:t>
            </a:fld>
            <a:endParaRPr lang="en-ZA"/>
          </a:p>
        </p:txBody>
      </p:sp>
      <p:sp>
        <p:nvSpPr>
          <p:cNvPr id="5" name="Rectangular Callout 4"/>
          <p:cNvSpPr/>
          <p:nvPr/>
        </p:nvSpPr>
        <p:spPr>
          <a:xfrm>
            <a:off x="8926051" y="4278702"/>
            <a:ext cx="2646075" cy="1446318"/>
          </a:xfrm>
          <a:prstGeom prst="wedgeRectCallout">
            <a:avLst>
              <a:gd name="adj1" fmla="val -114071"/>
              <a:gd name="adj2" fmla="val -293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Will support REFEDS Research &amp; Scholarship entity category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30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More information</a:t>
            </a:r>
            <a:endParaRPr lang="en-ZA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ZA" sz="4800" dirty="0"/>
              <a:t>https://safire.ac.za</a:t>
            </a:r>
            <a:r>
              <a:rPr lang="en-ZA" sz="4800" dirty="0" smtClean="0"/>
              <a:t>/</a:t>
            </a:r>
          </a:p>
          <a:p>
            <a:pPr marL="0" indent="0" algn="ctr">
              <a:buNone/>
            </a:pPr>
            <a:r>
              <a:rPr lang="en-ZA" sz="4800" dirty="0" err="1" smtClean="0"/>
              <a:t>safire</a:t>
            </a:r>
            <a:r>
              <a:rPr lang="en-ZA" sz="4800" smtClean="0"/>
              <a:t>(at)tenet.ac.za</a:t>
            </a:r>
            <a:endParaRPr lang="en-ZA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15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7997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History</a:t>
            </a:r>
            <a:r>
              <a:rPr lang="en-ZA" dirty="0"/>
              <a:t> –</a:t>
            </a:r>
            <a:r>
              <a:rPr lang="en-ZA" dirty="0" smtClean="0"/>
              <a:t> admin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/>
              <a:t>SAFIRE was conceived just over 2.5 years ago to service the federation needs of research and education in South Africa</a:t>
            </a:r>
          </a:p>
          <a:p>
            <a:r>
              <a:rPr lang="en-ZA" dirty="0" smtClean="0"/>
              <a:t>Struggled to gain traction for a long time</a:t>
            </a:r>
          </a:p>
          <a:p>
            <a:pPr lvl="1"/>
            <a:r>
              <a:rPr lang="en-ZA" dirty="0" smtClean="0"/>
              <a:t>Too many cooks?</a:t>
            </a:r>
          </a:p>
          <a:p>
            <a:r>
              <a:rPr lang="en-ZA" dirty="0" smtClean="0"/>
              <a:t>Refactored late last year:</a:t>
            </a:r>
          </a:p>
          <a:p>
            <a:pPr lvl="1"/>
            <a:r>
              <a:rPr lang="en-ZA" dirty="0" smtClean="0"/>
              <a:t>TENET as the juristic body of record</a:t>
            </a:r>
          </a:p>
          <a:p>
            <a:pPr lvl="1"/>
            <a:r>
              <a:rPr lang="en-ZA" dirty="0"/>
              <a:t>Eight funding </a:t>
            </a:r>
            <a:r>
              <a:rPr lang="en-ZA" dirty="0" smtClean="0"/>
              <a:t>institutions: NWU</a:t>
            </a:r>
            <a:r>
              <a:rPr lang="en-ZA" dirty="0"/>
              <a:t>, RU, SU, UCT, UJ, UKZN, UP, </a:t>
            </a:r>
            <a:r>
              <a:rPr lang="en-ZA" dirty="0" smtClean="0"/>
              <a:t>UWC</a:t>
            </a:r>
          </a:p>
          <a:p>
            <a:pPr lvl="1"/>
            <a:r>
              <a:rPr lang="en-ZA" dirty="0" smtClean="0"/>
              <a:t>New governance structures and steering committee</a:t>
            </a:r>
            <a:endParaRPr lang="en-ZA" dirty="0"/>
          </a:p>
          <a:p>
            <a:r>
              <a:rPr lang="en-ZA" dirty="0" smtClean="0"/>
              <a:t>TENET appointed a full-time project director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97530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History –technical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err="1"/>
              <a:t>SANReN</a:t>
            </a:r>
            <a:r>
              <a:rPr lang="en-ZA" dirty="0"/>
              <a:t> Competency Area developed a proof-of-concept federation, which is currently still </a:t>
            </a:r>
            <a:r>
              <a:rPr lang="en-ZA" dirty="0" smtClean="0"/>
              <a:t>operating</a:t>
            </a:r>
          </a:p>
          <a:p>
            <a:r>
              <a:rPr lang="en-ZA" dirty="0" smtClean="0"/>
              <a:t>Proof of concept is a full-mesh federation</a:t>
            </a:r>
          </a:p>
          <a:p>
            <a:r>
              <a:rPr lang="en-ZA" dirty="0" smtClean="0"/>
              <a:t>Was not fully developed:</a:t>
            </a:r>
          </a:p>
          <a:p>
            <a:pPr lvl="1"/>
            <a:r>
              <a:rPr lang="en-ZA" dirty="0" smtClean="0"/>
              <a:t>No metadata validation or signing</a:t>
            </a:r>
          </a:p>
          <a:p>
            <a:pPr lvl="1"/>
            <a:r>
              <a:rPr lang="en-ZA" dirty="0" smtClean="0"/>
              <a:t>Inconsistent attribute release</a:t>
            </a:r>
          </a:p>
          <a:p>
            <a:pPr lvl="1"/>
            <a:r>
              <a:rPr lang="en-ZA" dirty="0" smtClean="0"/>
              <a:t>No workable policy</a:t>
            </a:r>
          </a:p>
          <a:p>
            <a:pPr lvl="1"/>
            <a:endParaRPr lang="en-ZA" dirty="0"/>
          </a:p>
          <a:p>
            <a:r>
              <a:rPr lang="en-ZA" dirty="0" smtClean="0"/>
              <a:t>Community decision that hub &amp; spoke architecture was more suitable.</a:t>
            </a:r>
            <a:endParaRPr lang="en-ZA" dirty="0"/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9370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The fun stuff…</a:t>
            </a:r>
            <a:endParaRPr lang="en-ZA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Technology &amp; Architecture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41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Architecture – why hub &amp; spoke?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Early decision that SAFIRE should be a hub &amp; spoke federation, because:</a:t>
            </a:r>
          </a:p>
          <a:p>
            <a:pPr lvl="1"/>
            <a:r>
              <a:rPr lang="en-ZA" dirty="0" smtClean="0"/>
              <a:t>Lowers the barrier to entry for identity providers</a:t>
            </a:r>
          </a:p>
          <a:p>
            <a:pPr lvl="1"/>
            <a:r>
              <a:rPr lang="en-ZA" dirty="0" smtClean="0"/>
              <a:t>Improves attribute release for service providers</a:t>
            </a:r>
          </a:p>
          <a:p>
            <a:pPr lvl="1"/>
            <a:r>
              <a:rPr lang="en-ZA" dirty="0" smtClean="0"/>
              <a:t>Ensures proper consent for end users</a:t>
            </a:r>
          </a:p>
          <a:p>
            <a:pPr lvl="1"/>
            <a:endParaRPr lang="en-ZA" dirty="0"/>
          </a:p>
          <a:p>
            <a:r>
              <a:rPr lang="en-ZA" dirty="0" smtClean="0"/>
              <a:t>In short, hub &amp; spoke seems to better fit the South African landscape</a:t>
            </a:r>
          </a:p>
          <a:p>
            <a:endParaRPr lang="en-ZA" dirty="0" smtClean="0"/>
          </a:p>
          <a:p>
            <a:r>
              <a:rPr lang="en-ZA" dirty="0" smtClean="0"/>
              <a:t>But all federations are becoming hybrids anyway…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5757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Architecture </a:t>
            </a:r>
            <a:r>
              <a:rPr lang="en-ZA" dirty="0"/>
              <a:t>–</a:t>
            </a:r>
            <a:r>
              <a:rPr lang="en-ZA" dirty="0" smtClean="0"/>
              <a:t>  roadmap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6</a:t>
            </a:fld>
            <a:endParaRPr lang="en-ZA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140000" y="900000"/>
            <a:ext cx="6868615" cy="51212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46619" y="5911813"/>
            <a:ext cx="1733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ZA" sz="1200" dirty="0"/>
              <a:t>a</a:t>
            </a:r>
            <a:r>
              <a:rPr lang="en-ZA" sz="1200" dirty="0" smtClean="0"/>
              <a:t>s at July 2016</a:t>
            </a:r>
            <a:endParaRPr lang="en-ZA" sz="1200" dirty="0"/>
          </a:p>
        </p:txBody>
      </p:sp>
    </p:spTree>
    <p:extLst>
      <p:ext uri="{BB962C8B-B14F-4D97-AF65-F5344CB8AC3E}">
        <p14:creationId xmlns:p14="http://schemas.microsoft.com/office/powerpoint/2010/main" val="121115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Architecture – first phase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7</a:t>
            </a:fld>
            <a:endParaRPr lang="en-ZA"/>
          </a:p>
        </p:txBody>
      </p:sp>
      <p:pic>
        <p:nvPicPr>
          <p:cNvPr id="5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140000" y="900000"/>
            <a:ext cx="4133695" cy="51212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46619" y="5911813"/>
            <a:ext cx="1733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ZA" sz="1200" dirty="0"/>
              <a:t>a</a:t>
            </a:r>
            <a:r>
              <a:rPr lang="en-ZA" sz="1200" dirty="0" smtClean="0"/>
              <a:t>s at July 2016</a:t>
            </a:r>
            <a:endParaRPr lang="en-ZA" sz="1200" dirty="0"/>
          </a:p>
        </p:txBody>
      </p:sp>
    </p:spTree>
    <p:extLst>
      <p:ext uri="{BB962C8B-B14F-4D97-AF65-F5344CB8AC3E}">
        <p14:creationId xmlns:p14="http://schemas.microsoft.com/office/powerpoint/2010/main" val="359174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Architecture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Dev-ops approach to deployment:</a:t>
            </a:r>
          </a:p>
          <a:p>
            <a:pPr lvl="1"/>
            <a:r>
              <a:rPr lang="en-ZA" dirty="0" smtClean="0"/>
              <a:t>Self documenting</a:t>
            </a:r>
          </a:p>
          <a:p>
            <a:pPr lvl="1"/>
            <a:r>
              <a:rPr lang="en-ZA" dirty="0" smtClean="0"/>
              <a:t>Separate dev/production </a:t>
            </a:r>
            <a:r>
              <a:rPr lang="en-ZA" dirty="0" err="1" smtClean="0"/>
              <a:t>enviroments</a:t>
            </a:r>
            <a:endParaRPr lang="en-ZA" dirty="0" smtClean="0"/>
          </a:p>
          <a:p>
            <a:pPr lvl="1"/>
            <a:r>
              <a:rPr lang="en-ZA" dirty="0" smtClean="0"/>
              <a:t>Can be redeployed in the event of disaster</a:t>
            </a:r>
          </a:p>
          <a:p>
            <a:r>
              <a:rPr lang="en-ZA" dirty="0" smtClean="0"/>
              <a:t>All non-sensitive </a:t>
            </a:r>
            <a:r>
              <a:rPr lang="en-ZA" dirty="0" err="1" smtClean="0"/>
              <a:t>config</a:t>
            </a:r>
            <a:r>
              <a:rPr lang="en-ZA" dirty="0" smtClean="0"/>
              <a:t> are in private GitHub repositories</a:t>
            </a:r>
          </a:p>
          <a:p>
            <a:endParaRPr lang="en-ZA" dirty="0"/>
          </a:p>
          <a:p>
            <a:r>
              <a:rPr lang="en-ZA" dirty="0" smtClean="0"/>
              <a:t>Metadata registry is a Git repository</a:t>
            </a:r>
          </a:p>
          <a:p>
            <a:pPr lvl="1"/>
            <a:r>
              <a:rPr lang="en-ZA" dirty="0" smtClean="0"/>
              <a:t>Aggregator will take internal registry and produced signed feeds.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3590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The boring stuff…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Policy and governance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5643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FIRE">
  <a:themeElements>
    <a:clrScheme name="SAFIR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A77FB2"/>
      </a:accent1>
      <a:accent2>
        <a:srgbClr val="FAB900"/>
      </a:accent2>
      <a:accent3>
        <a:srgbClr val="90BB23"/>
      </a:accent3>
      <a:accent4>
        <a:srgbClr val="EE7008"/>
      </a:accent4>
      <a:accent5>
        <a:srgbClr val="6A488E"/>
      </a:accent5>
      <a:accent6>
        <a:srgbClr val="D5393D"/>
      </a:accent6>
      <a:hlink>
        <a:srgbClr val="90BB23"/>
      </a:hlink>
      <a:folHlink>
        <a:srgbClr val="EE7008"/>
      </a:folHlink>
    </a:clrScheme>
    <a:fontScheme name="Custom 1">
      <a:majorFont>
        <a:latin typeface="Esphimere Light"/>
        <a:ea typeface=""/>
        <a:cs typeface=""/>
      </a:majorFont>
      <a:minorFont>
        <a:latin typeface="Arial Unicode MS"/>
        <a:ea typeface=""/>
        <a:cs typeface="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FIRE.potx" id="{25C596E8-CD16-4387-BE4F-F6D96E7BFF78}" vid="{E46B6130-C475-4914-9B3A-AA3CF26140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SAFIRE</Template>
  <TotalTime>347</TotalTime>
  <Words>737</Words>
  <Application>Microsoft Office PowerPoint</Application>
  <PresentationFormat>Widescreen</PresentationFormat>
  <Paragraphs>158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Wingdings 2</vt:lpstr>
      <vt:lpstr>Esphimere Light</vt:lpstr>
      <vt:lpstr>Esphimere</vt:lpstr>
      <vt:lpstr>Arial Unicode MS</vt:lpstr>
      <vt:lpstr>Rounded Elegance</vt:lpstr>
      <vt:lpstr>Calibri</vt:lpstr>
      <vt:lpstr>SAFIRE</vt:lpstr>
      <vt:lpstr>Status Update - South African Identity Federation</vt:lpstr>
      <vt:lpstr>History – admin</vt:lpstr>
      <vt:lpstr>History –technical</vt:lpstr>
      <vt:lpstr>The fun stuff…</vt:lpstr>
      <vt:lpstr>Architecture – why hub &amp; spoke?</vt:lpstr>
      <vt:lpstr>Architecture –  roadmap</vt:lpstr>
      <vt:lpstr>Architecture – first phase</vt:lpstr>
      <vt:lpstr>Architecture</vt:lpstr>
      <vt:lpstr>The boring stuff…</vt:lpstr>
      <vt:lpstr>Policy &amp; Governance</vt:lpstr>
      <vt:lpstr>Federation Status</vt:lpstr>
      <vt:lpstr>Attributes</vt:lpstr>
      <vt:lpstr>eduGAIN</vt:lpstr>
      <vt:lpstr>Taking on services – what people need to know</vt:lpstr>
      <vt:lpstr>More information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African Identity Federation</dc:title>
  <dc:creator>Guy Halse</dc:creator>
  <cp:lastModifiedBy>Guy Halse</cp:lastModifiedBy>
  <cp:revision>40</cp:revision>
  <dcterms:created xsi:type="dcterms:W3CDTF">2016-08-15T07:14:18Z</dcterms:created>
  <dcterms:modified xsi:type="dcterms:W3CDTF">2016-10-07T09:22:12Z</dcterms:modified>
</cp:coreProperties>
</file>